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8" r:id="rId31"/>
    <p:sldId id="289" r:id="rId32"/>
    <p:sldId id="287" r:id="rId33"/>
  </p:sldIdLst>
  <p:sldSz cx="18288000" cy="10287000"/>
  <p:notesSz cx="6858000" cy="9144000"/>
  <p:embeddedFontLst>
    <p:embeddedFont>
      <p:font typeface="Arial Bold" panose="020B0604020202020204" charset="0"/>
      <p:regular r:id="rId34"/>
    </p:embeddedFont>
    <p:embeddedFont>
      <p:font typeface="Open Sans 1" panose="020B0604020202020204" charset="0"/>
      <p:regular r:id="rId35"/>
    </p:embeddedFont>
    <p:embeddedFont>
      <p:font typeface="Open Sans 1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999" y="271999"/>
            <a:ext cx="7908899" cy="9743002"/>
          </a:xfrm>
          <a:custGeom>
            <a:avLst/>
            <a:gdLst/>
            <a:ahLst/>
            <a:cxnLst/>
            <a:rect l="l" t="t" r="r" b="b"/>
            <a:pathLst>
              <a:path w="7908899" h="9743002">
                <a:moveTo>
                  <a:pt x="0" y="0"/>
                </a:moveTo>
                <a:lnTo>
                  <a:pt x="7908899" y="0"/>
                </a:lnTo>
                <a:lnTo>
                  <a:pt x="7908899" y="9743002"/>
                </a:lnTo>
                <a:lnTo>
                  <a:pt x="0" y="9743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254" r="-35254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9256123" y="2219447"/>
            <a:ext cx="8384422" cy="5586848"/>
            <a:chOff x="0" y="0"/>
            <a:chExt cx="11179230" cy="7449131"/>
          </a:xfrm>
        </p:grpSpPr>
        <p:sp>
          <p:nvSpPr>
            <p:cNvPr id="4" name="TextBox 4"/>
            <p:cNvSpPr txBox="1"/>
            <p:nvPr/>
          </p:nvSpPr>
          <p:spPr>
            <a:xfrm>
              <a:off x="161667" y="-161925"/>
              <a:ext cx="10356836" cy="5305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178"/>
                </a:lnSpc>
              </a:pPr>
              <a:r>
                <a:rPr lang="en-US" sz="8482">
                  <a:solidFill>
                    <a:srgbClr val="056475"/>
                  </a:solidFill>
                  <a:latin typeface="Arial"/>
                  <a:ea typeface="Arial"/>
                  <a:cs typeface="Arial"/>
                  <a:sym typeface="Arial"/>
                </a:rPr>
                <a:t>PRÉVISIONS</a:t>
              </a:r>
            </a:p>
            <a:p>
              <a:pPr marL="0" lvl="0" indent="0" algn="l">
                <a:lnSpc>
                  <a:spcPts val="10178"/>
                </a:lnSpc>
              </a:pPr>
              <a:r>
                <a:rPr lang="en-US" sz="8482">
                  <a:solidFill>
                    <a:srgbClr val="056475"/>
                  </a:solidFill>
                  <a:latin typeface="Arial"/>
                  <a:ea typeface="Arial"/>
                  <a:cs typeface="Arial"/>
                  <a:sym typeface="Arial"/>
                </a:rPr>
                <a:t>BUDGETAIRES</a:t>
              </a:r>
            </a:p>
            <a:p>
              <a:pPr marL="0" lvl="0" indent="0" algn="l">
                <a:lnSpc>
                  <a:spcPts val="10178"/>
                </a:lnSpc>
              </a:pPr>
              <a:r>
                <a:rPr lang="en-US" sz="8482">
                  <a:solidFill>
                    <a:srgbClr val="056475"/>
                  </a:solidFill>
                  <a:latin typeface="Arial"/>
                  <a:ea typeface="Arial"/>
                  <a:cs typeface="Arial"/>
                  <a:sym typeface="Arial"/>
                </a:rPr>
                <a:t>2025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1667" y="5976989"/>
              <a:ext cx="10356836" cy="1472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549"/>
                </a:lnSpc>
              </a:pPr>
              <a:r>
                <a:rPr lang="en-US" sz="34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Notre-Dame-de-la-Merci</a:t>
              </a:r>
            </a:p>
            <a:p>
              <a:pPr marL="0" lvl="0" indent="0" algn="l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 décembre 2024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5564553"/>
              <a:ext cx="11179230" cy="0"/>
            </a:xfrm>
            <a:prstGeom prst="line">
              <a:avLst/>
            </a:prstGeom>
            <a:ln w="139700" cap="flat">
              <a:solidFill>
                <a:srgbClr val="476B9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7" name="Freeform 7"/>
          <p:cNvSpPr/>
          <p:nvPr/>
        </p:nvSpPr>
        <p:spPr>
          <a:xfrm>
            <a:off x="625786" y="7769783"/>
            <a:ext cx="1866621" cy="1800796"/>
          </a:xfrm>
          <a:custGeom>
            <a:avLst/>
            <a:gdLst/>
            <a:ahLst/>
            <a:cxnLst/>
            <a:rect l="l" t="t" r="r" b="b"/>
            <a:pathLst>
              <a:path w="1866621" h="1800796">
                <a:moveTo>
                  <a:pt x="0" y="0"/>
                </a:moveTo>
                <a:lnTo>
                  <a:pt x="1866621" y="0"/>
                </a:lnTo>
                <a:lnTo>
                  <a:pt x="1866621" y="1800796"/>
                </a:lnTo>
                <a:lnTo>
                  <a:pt x="0" y="1800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15106223" y="9371480"/>
            <a:ext cx="2534323" cy="513405"/>
          </a:xfrm>
          <a:custGeom>
            <a:avLst/>
            <a:gdLst/>
            <a:ahLst/>
            <a:cxnLst/>
            <a:rect l="l" t="t" r="r" b="b"/>
            <a:pathLst>
              <a:path w="2534323" h="513405">
                <a:moveTo>
                  <a:pt x="0" y="0"/>
                </a:moveTo>
                <a:lnTo>
                  <a:pt x="2534322" y="0"/>
                </a:lnTo>
                <a:lnTo>
                  <a:pt x="2534322" y="513404"/>
                </a:lnTo>
                <a:lnTo>
                  <a:pt x="0" y="513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824919"/>
              </p:ext>
            </p:extLst>
          </p:nvPr>
        </p:nvGraphicFramePr>
        <p:xfrm>
          <a:off x="7275490" y="2017710"/>
          <a:ext cx="9983810" cy="3369037"/>
        </p:xfrm>
        <a:graphic>
          <a:graphicData uri="http://schemas.openxmlformats.org/drawingml/2006/table">
            <a:tbl>
              <a:tblPr/>
              <a:tblGrid>
                <a:gridCol w="5015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9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7972"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2024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2025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213">
                <a:tc>
                  <a:txBody>
                    <a:bodyPr/>
                    <a:lstStyle/>
                    <a:p>
                      <a:pPr algn="just">
                        <a:lnSpc>
                          <a:spcPts val="2352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Sécurité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publique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83 875 $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213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Voirie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12 200 $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12 200 $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213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Hygiène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du milieu 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4 460 $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7 960 $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213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Loisirs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et culture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15 760 $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23 660 $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213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Administration 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668066" y="2984498"/>
            <a:ext cx="5487044" cy="6999494"/>
            <a:chOff x="0" y="0"/>
            <a:chExt cx="5816049" cy="74191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16049" cy="7419186"/>
            </a:xfrm>
            <a:custGeom>
              <a:avLst/>
              <a:gdLst/>
              <a:ahLst/>
              <a:cxnLst/>
              <a:rect l="l" t="t" r="r" b="b"/>
              <a:pathLst>
                <a:path w="5816049" h="7419186">
                  <a:moveTo>
                    <a:pt x="4265102" y="7419186"/>
                  </a:moveTo>
                  <a:lnTo>
                    <a:pt x="1550946" y="7419186"/>
                  </a:lnTo>
                  <a:cubicBezTo>
                    <a:pt x="694048" y="7419186"/>
                    <a:pt x="0" y="6887973"/>
                    <a:pt x="0" y="6232116"/>
                  </a:cubicBezTo>
                  <a:lnTo>
                    <a:pt x="0" y="1187070"/>
                  </a:lnTo>
                  <a:cubicBezTo>
                    <a:pt x="0" y="531214"/>
                    <a:pt x="694048" y="0"/>
                    <a:pt x="1550946" y="0"/>
                  </a:cubicBezTo>
                  <a:lnTo>
                    <a:pt x="4265102" y="0"/>
                  </a:lnTo>
                  <a:cubicBezTo>
                    <a:pt x="5122001" y="0"/>
                    <a:pt x="5816049" y="531214"/>
                    <a:pt x="5816049" y="1187070"/>
                  </a:cubicBezTo>
                  <a:lnTo>
                    <a:pt x="5816049" y="6232116"/>
                  </a:lnTo>
                  <a:cubicBezTo>
                    <a:pt x="5816049" y="6887973"/>
                    <a:pt x="5122001" y="7419186"/>
                    <a:pt x="4265102" y="7419186"/>
                  </a:cubicBezTo>
                  <a:close/>
                </a:path>
              </a:pathLst>
            </a:custGeom>
            <a:blipFill>
              <a:blip r:embed="rId2"/>
              <a:stretch>
                <a:fillRect l="-13782" r="-13782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52632" y="1527173"/>
            <a:ext cx="798201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7"/>
              </a:lnSpc>
            </a:pPr>
            <a:r>
              <a:rPr lang="en-US" sz="5081" spc="-106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Services rendus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04598"/>
              </p:ext>
            </p:extLst>
          </p:nvPr>
        </p:nvGraphicFramePr>
        <p:xfrm>
          <a:off x="7275490" y="2017710"/>
          <a:ext cx="9983810" cy="3353071"/>
        </p:xfrm>
        <a:graphic>
          <a:graphicData uri="http://schemas.openxmlformats.org/drawingml/2006/table">
            <a:tbl>
              <a:tblPr/>
              <a:tblGrid>
                <a:gridCol w="5015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9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4711"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2024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2025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672">
                <a:tc>
                  <a:txBody>
                    <a:bodyPr/>
                    <a:lstStyle/>
                    <a:p>
                      <a:pPr algn="just">
                        <a:lnSpc>
                          <a:spcPts val="2352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Licences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et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permis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40 915 $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672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Droit de mutation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immobilière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200 000 $ 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672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Amendes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 et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pénalités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672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Intérêts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43 500 $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67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6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Appropriation au surplus </a:t>
                      </a:r>
                      <a:endParaRPr lang="en-US" sz="2000" b="1" kern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937662"/>
                  </a:ext>
                </a:extLst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256597" y="3969389"/>
            <a:ext cx="5487044" cy="5990790"/>
            <a:chOff x="0" y="0"/>
            <a:chExt cx="5816049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16049" cy="6350000"/>
            </a:xfrm>
            <a:custGeom>
              <a:avLst/>
              <a:gdLst/>
              <a:ahLst/>
              <a:cxnLst/>
              <a:rect l="l" t="t" r="r" b="b"/>
              <a:pathLst>
                <a:path w="5816049" h="6350000">
                  <a:moveTo>
                    <a:pt x="4265102" y="6350000"/>
                  </a:moveTo>
                  <a:lnTo>
                    <a:pt x="1550946" y="6350000"/>
                  </a:lnTo>
                  <a:cubicBezTo>
                    <a:pt x="694048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694048" y="0"/>
                    <a:pt x="1550946" y="0"/>
                  </a:cubicBezTo>
                  <a:lnTo>
                    <a:pt x="4265102" y="0"/>
                  </a:lnTo>
                  <a:cubicBezTo>
                    <a:pt x="5122001" y="0"/>
                    <a:pt x="5816049" y="454660"/>
                    <a:pt x="5816049" y="1016000"/>
                  </a:cubicBezTo>
                  <a:lnTo>
                    <a:pt x="5816049" y="5334000"/>
                  </a:lnTo>
                  <a:cubicBezTo>
                    <a:pt x="5816049" y="5895340"/>
                    <a:pt x="5122001" y="6350000"/>
                    <a:pt x="4265102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31783" r="-31783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52632" y="1527173"/>
            <a:ext cx="798201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7"/>
              </a:lnSpc>
            </a:pPr>
            <a:r>
              <a:rPr lang="en-US" sz="5081" spc="-106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Imposition de droit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317268"/>
              </p:ext>
            </p:extLst>
          </p:nvPr>
        </p:nvGraphicFramePr>
        <p:xfrm>
          <a:off x="1752632" y="2984498"/>
          <a:ext cx="15506668" cy="1131784"/>
        </p:xfrm>
        <a:graphic>
          <a:graphicData uri="http://schemas.openxmlformats.org/drawingml/2006/table">
            <a:tbl>
              <a:tblPr/>
              <a:tblGrid>
                <a:gridCol w="74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6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264">
                <a:tc>
                  <a:txBody>
                    <a:bodyPr/>
                    <a:lstStyle/>
                    <a:p>
                      <a:pPr algn="ct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2024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2025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520"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4 832 528 $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4 873 370 $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9407804" y="4659207"/>
            <a:ext cx="7851496" cy="5141131"/>
            <a:chOff x="0" y="0"/>
            <a:chExt cx="9697672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97672" cy="6350000"/>
            </a:xfrm>
            <a:custGeom>
              <a:avLst/>
              <a:gdLst/>
              <a:ahLst/>
              <a:cxnLst/>
              <a:rect l="l" t="t" r="r" b="b"/>
              <a:pathLst>
                <a:path w="9697672" h="6350000">
                  <a:moveTo>
                    <a:pt x="7111626" y="6350000"/>
                  </a:moveTo>
                  <a:lnTo>
                    <a:pt x="2586046" y="6350000"/>
                  </a:lnTo>
                  <a:cubicBezTo>
                    <a:pt x="1157255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1157255" y="0"/>
                    <a:pt x="2586046" y="0"/>
                  </a:cubicBezTo>
                  <a:lnTo>
                    <a:pt x="7111626" y="0"/>
                  </a:lnTo>
                  <a:cubicBezTo>
                    <a:pt x="8540417" y="0"/>
                    <a:pt x="9697672" y="454660"/>
                    <a:pt x="9697672" y="1016000"/>
                  </a:cubicBezTo>
                  <a:lnTo>
                    <a:pt x="9697672" y="5334000"/>
                  </a:lnTo>
                  <a:cubicBezTo>
                    <a:pt x="9697672" y="5895340"/>
                    <a:pt x="8540417" y="6350000"/>
                    <a:pt x="7111626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8204" r="-8204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52632" y="1527173"/>
            <a:ext cx="798201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7"/>
              </a:lnSpc>
            </a:pPr>
            <a:r>
              <a:rPr lang="en-US" sz="5081" spc="-106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Grand total des revenus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88A202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589831" y="3990975"/>
            <a:ext cx="9108338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Dépenses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89006" y="1473887"/>
            <a:ext cx="6992485" cy="7634441"/>
            <a:chOff x="0" y="0"/>
            <a:chExt cx="5816049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16049" cy="6350000"/>
            </a:xfrm>
            <a:custGeom>
              <a:avLst/>
              <a:gdLst/>
              <a:ahLst/>
              <a:cxnLst/>
              <a:rect l="l" t="t" r="r" b="b"/>
              <a:pathLst>
                <a:path w="5816049" h="6350000">
                  <a:moveTo>
                    <a:pt x="4265102" y="6350000"/>
                  </a:moveTo>
                  <a:lnTo>
                    <a:pt x="1550946" y="6350000"/>
                  </a:lnTo>
                  <a:cubicBezTo>
                    <a:pt x="694048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694048" y="0"/>
                    <a:pt x="1550946" y="0"/>
                  </a:cubicBezTo>
                  <a:lnTo>
                    <a:pt x="4265102" y="0"/>
                  </a:lnTo>
                  <a:cubicBezTo>
                    <a:pt x="5122001" y="0"/>
                    <a:pt x="5816049" y="454660"/>
                    <a:pt x="5816049" y="1016000"/>
                  </a:cubicBezTo>
                  <a:lnTo>
                    <a:pt x="5816049" y="5334000"/>
                  </a:lnTo>
                  <a:cubicBezTo>
                    <a:pt x="5816049" y="5895340"/>
                    <a:pt x="5122001" y="6350000"/>
                    <a:pt x="4265102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2787" r="-22787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915925"/>
              </p:ext>
            </p:extLst>
          </p:nvPr>
        </p:nvGraphicFramePr>
        <p:xfrm>
          <a:off x="1857059" y="3759196"/>
          <a:ext cx="8809615" cy="4423913"/>
        </p:xfrm>
        <a:graphic>
          <a:graphicData uri="http://schemas.openxmlformats.org/drawingml/2006/table">
            <a:tbl>
              <a:tblPr/>
              <a:tblGrid>
                <a:gridCol w="432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2024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Conseil municipal 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164 102 $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169 549 $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Greffe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et application de la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6 500 $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6 500 $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Gestion financière et administrative 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556 282 $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590 029 $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Évaluation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46 599 $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53 440 $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Autres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152 627 $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175 829 $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AutoShape 5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52632" y="1527173"/>
            <a:ext cx="739136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7"/>
              </a:lnSpc>
            </a:pPr>
            <a:r>
              <a:rPr lang="en-US" sz="5081" spc="-106">
                <a:solidFill>
                  <a:srgbClr val="125C09"/>
                </a:solidFill>
                <a:latin typeface="Arial"/>
                <a:ea typeface="Arial"/>
                <a:cs typeface="Arial"/>
                <a:sym typeface="Arial"/>
              </a:rPr>
              <a:t>Administration générale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56003" y="3194418"/>
            <a:ext cx="5531213" cy="6616484"/>
            <a:chOff x="0" y="0"/>
            <a:chExt cx="4600625" cy="5503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0625" cy="5503307"/>
            </a:xfrm>
            <a:custGeom>
              <a:avLst/>
              <a:gdLst/>
              <a:ahLst/>
              <a:cxnLst/>
              <a:rect l="l" t="t" r="r" b="b"/>
              <a:pathLst>
                <a:path w="4600625" h="5503307">
                  <a:moveTo>
                    <a:pt x="3373792" y="5503307"/>
                  </a:moveTo>
                  <a:lnTo>
                    <a:pt x="1226833" y="5503307"/>
                  </a:lnTo>
                  <a:cubicBezTo>
                    <a:pt x="549008" y="5503307"/>
                    <a:pt x="0" y="5109270"/>
                    <a:pt x="0" y="4622778"/>
                  </a:cubicBezTo>
                  <a:lnTo>
                    <a:pt x="0" y="880529"/>
                  </a:lnTo>
                  <a:cubicBezTo>
                    <a:pt x="0" y="394037"/>
                    <a:pt x="549008" y="0"/>
                    <a:pt x="1226833" y="0"/>
                  </a:cubicBezTo>
                  <a:lnTo>
                    <a:pt x="3373792" y="0"/>
                  </a:lnTo>
                  <a:cubicBezTo>
                    <a:pt x="4051617" y="0"/>
                    <a:pt x="4600625" y="394037"/>
                    <a:pt x="4600625" y="880529"/>
                  </a:cubicBezTo>
                  <a:lnTo>
                    <a:pt x="4600625" y="4622778"/>
                  </a:lnTo>
                  <a:cubicBezTo>
                    <a:pt x="4600625" y="5109270"/>
                    <a:pt x="4051617" y="5503307"/>
                    <a:pt x="3373792" y="5503307"/>
                  </a:cubicBezTo>
                  <a:close/>
                </a:path>
              </a:pathLst>
            </a:custGeom>
            <a:blipFill>
              <a:blip r:embed="rId2"/>
              <a:stretch>
                <a:fillRect l="-39603" r="-39603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945990"/>
              </p:ext>
            </p:extLst>
          </p:nvPr>
        </p:nvGraphicFramePr>
        <p:xfrm>
          <a:off x="1857059" y="3759196"/>
          <a:ext cx="8809615" cy="4415070"/>
        </p:xfrm>
        <a:graphic>
          <a:graphicData uri="http://schemas.openxmlformats.org/drawingml/2006/table">
            <a:tbl>
              <a:tblPr/>
              <a:tblGrid>
                <a:gridCol w="432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8396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Bold"/>
                          <a:cs typeface="Arial" panose="020B0604020202020204" pitchFamily="34" charset="0"/>
                          <a:sym typeface="Arial Bold"/>
                        </a:rPr>
                        <a:t>2024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Bold"/>
                          <a:cs typeface="Arial" panose="020B0604020202020204" pitchFamily="34" charset="0"/>
                          <a:sym typeface="Arial Bold"/>
                        </a:rPr>
                        <a:t>2025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Police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298 061 $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322 500 $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Sécurité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incendie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293 216 $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329 061 $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Premiers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répondants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/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Intervenants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médicaux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67 705 $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94 914 $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Sécurité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civile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9 421 $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8 500 $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Autres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28 325 $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42 600 $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AutoShape 5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52632" y="1527173"/>
            <a:ext cx="739136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7"/>
              </a:lnSpc>
            </a:pPr>
            <a:r>
              <a:rPr lang="en-US" sz="5081" spc="-106">
                <a:solidFill>
                  <a:srgbClr val="125C09"/>
                </a:solidFill>
                <a:latin typeface="Arial"/>
                <a:ea typeface="Arial"/>
                <a:cs typeface="Arial"/>
                <a:sym typeface="Arial"/>
              </a:rPr>
              <a:t>Sécurité publique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89006" y="1473887"/>
            <a:ext cx="6992485" cy="4450896"/>
            <a:chOff x="0" y="0"/>
            <a:chExt cx="5816049" cy="37020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16049" cy="3702064"/>
            </a:xfrm>
            <a:custGeom>
              <a:avLst/>
              <a:gdLst/>
              <a:ahLst/>
              <a:cxnLst/>
              <a:rect l="l" t="t" r="r" b="b"/>
              <a:pathLst>
                <a:path w="5816049" h="3702064">
                  <a:moveTo>
                    <a:pt x="4265102" y="3702064"/>
                  </a:moveTo>
                  <a:lnTo>
                    <a:pt x="1550946" y="3702064"/>
                  </a:lnTo>
                  <a:cubicBezTo>
                    <a:pt x="694048" y="3702064"/>
                    <a:pt x="0" y="3436996"/>
                    <a:pt x="0" y="3109734"/>
                  </a:cubicBezTo>
                  <a:lnTo>
                    <a:pt x="0" y="592330"/>
                  </a:lnTo>
                  <a:cubicBezTo>
                    <a:pt x="0" y="265068"/>
                    <a:pt x="694048" y="0"/>
                    <a:pt x="1550946" y="0"/>
                  </a:cubicBezTo>
                  <a:lnTo>
                    <a:pt x="4265102" y="0"/>
                  </a:lnTo>
                  <a:cubicBezTo>
                    <a:pt x="5122001" y="0"/>
                    <a:pt x="5816049" y="265068"/>
                    <a:pt x="5816049" y="592330"/>
                  </a:cubicBezTo>
                  <a:lnTo>
                    <a:pt x="5816049" y="3109734"/>
                  </a:lnTo>
                  <a:cubicBezTo>
                    <a:pt x="5816049" y="3436996"/>
                    <a:pt x="5122001" y="3702064"/>
                    <a:pt x="4265102" y="3702064"/>
                  </a:cubicBezTo>
                  <a:close/>
                </a:path>
              </a:pathLst>
            </a:custGeom>
            <a:blipFill>
              <a:blip r:embed="rId2"/>
              <a:stretch>
                <a:fillRect t="-10070" r="-88914" b="-88036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130349"/>
              </p:ext>
            </p:extLst>
          </p:nvPr>
        </p:nvGraphicFramePr>
        <p:xfrm>
          <a:off x="1857059" y="3759196"/>
          <a:ext cx="8809615" cy="4320000"/>
        </p:xfrm>
        <a:graphic>
          <a:graphicData uri="http://schemas.openxmlformats.org/drawingml/2006/table">
            <a:tbl>
              <a:tblPr/>
              <a:tblGrid>
                <a:gridCol w="432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2024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Travaux publics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656 868 $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701 396 $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Enlèvement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la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neige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561 575 $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561 979 $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Éclairage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des rues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28 080 $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36 707 $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Signalisation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24 315 $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Transport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commun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33 526 $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11 763 $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AutoShape 5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52632" y="1527173"/>
            <a:ext cx="739136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7"/>
              </a:lnSpc>
            </a:pPr>
            <a:r>
              <a:rPr lang="en-US" sz="5081" spc="-106">
                <a:solidFill>
                  <a:srgbClr val="125C09"/>
                </a:solidFill>
                <a:latin typeface="Arial"/>
                <a:ea typeface="Arial"/>
                <a:cs typeface="Arial"/>
                <a:sym typeface="Arial"/>
              </a:rPr>
              <a:t>Transport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89006" y="1473887"/>
            <a:ext cx="6992485" cy="7634441"/>
            <a:chOff x="0" y="0"/>
            <a:chExt cx="5816049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16049" cy="6350000"/>
            </a:xfrm>
            <a:custGeom>
              <a:avLst/>
              <a:gdLst/>
              <a:ahLst/>
              <a:cxnLst/>
              <a:rect l="l" t="t" r="r" b="b"/>
              <a:pathLst>
                <a:path w="5816049" h="6350000">
                  <a:moveTo>
                    <a:pt x="4265102" y="6350000"/>
                  </a:moveTo>
                  <a:lnTo>
                    <a:pt x="1550946" y="6350000"/>
                  </a:lnTo>
                  <a:cubicBezTo>
                    <a:pt x="694048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694048" y="0"/>
                    <a:pt x="1550946" y="0"/>
                  </a:cubicBezTo>
                  <a:lnTo>
                    <a:pt x="4265102" y="0"/>
                  </a:lnTo>
                  <a:cubicBezTo>
                    <a:pt x="5122001" y="0"/>
                    <a:pt x="5816049" y="454660"/>
                    <a:pt x="5816049" y="1016000"/>
                  </a:cubicBezTo>
                  <a:lnTo>
                    <a:pt x="5816049" y="5334000"/>
                  </a:lnTo>
                  <a:cubicBezTo>
                    <a:pt x="5816049" y="5895340"/>
                    <a:pt x="5122001" y="6350000"/>
                    <a:pt x="4265102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45574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410965"/>
              </p:ext>
            </p:extLst>
          </p:nvPr>
        </p:nvGraphicFramePr>
        <p:xfrm>
          <a:off x="1857059" y="3759196"/>
          <a:ext cx="8809615" cy="3600000"/>
        </p:xfrm>
        <a:graphic>
          <a:graphicData uri="http://schemas.openxmlformats.org/drawingml/2006/table">
            <a:tbl>
              <a:tblPr/>
              <a:tblGrid>
                <a:gridCol w="432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2024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Analyse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d’eau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3 100 $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3 700 $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Matières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résiduelles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702 266 $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342 417 $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Environnement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56 124 $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74 423 $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Insectes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piqueurs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187 179 $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214 527 $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AutoShape 5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52632" y="1603373"/>
            <a:ext cx="7391368" cy="145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3"/>
              </a:lnSpc>
            </a:pPr>
            <a:r>
              <a:rPr lang="en-US" sz="5081" spc="-106">
                <a:solidFill>
                  <a:srgbClr val="125C09"/>
                </a:solidFill>
                <a:latin typeface="Arial"/>
                <a:ea typeface="Arial"/>
                <a:cs typeface="Arial"/>
                <a:sym typeface="Arial"/>
              </a:rPr>
              <a:t>Environnement </a:t>
            </a:r>
          </a:p>
          <a:p>
            <a:pPr marL="0" lvl="0" indent="0" algn="l">
              <a:lnSpc>
                <a:spcPts val="5233"/>
              </a:lnSpc>
            </a:pPr>
            <a:r>
              <a:rPr lang="en-US" sz="5081" spc="-106">
                <a:solidFill>
                  <a:srgbClr val="125C09"/>
                </a:solidFill>
                <a:latin typeface="Arial"/>
                <a:ea typeface="Arial"/>
                <a:cs typeface="Arial"/>
                <a:sym typeface="Arial"/>
              </a:rPr>
              <a:t>et hygiène du milieu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89006" y="1473887"/>
            <a:ext cx="6992485" cy="7634441"/>
            <a:chOff x="0" y="0"/>
            <a:chExt cx="5816049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16049" cy="6350000"/>
            </a:xfrm>
            <a:custGeom>
              <a:avLst/>
              <a:gdLst/>
              <a:ahLst/>
              <a:cxnLst/>
              <a:rect l="l" t="t" r="r" b="b"/>
              <a:pathLst>
                <a:path w="5816049" h="6350000">
                  <a:moveTo>
                    <a:pt x="4265102" y="6350000"/>
                  </a:moveTo>
                  <a:lnTo>
                    <a:pt x="1550946" y="6350000"/>
                  </a:lnTo>
                  <a:cubicBezTo>
                    <a:pt x="694048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694048" y="0"/>
                    <a:pt x="1550946" y="0"/>
                  </a:cubicBezTo>
                  <a:lnTo>
                    <a:pt x="4265102" y="0"/>
                  </a:lnTo>
                  <a:cubicBezTo>
                    <a:pt x="5122001" y="0"/>
                    <a:pt x="5816049" y="454660"/>
                    <a:pt x="5816049" y="1016000"/>
                  </a:cubicBezTo>
                  <a:lnTo>
                    <a:pt x="5816049" y="5334000"/>
                  </a:lnTo>
                  <a:cubicBezTo>
                    <a:pt x="5816049" y="5895340"/>
                    <a:pt x="5122001" y="6350000"/>
                    <a:pt x="4265102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31936" r="-31936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942556"/>
              </p:ext>
            </p:extLst>
          </p:nvPr>
        </p:nvGraphicFramePr>
        <p:xfrm>
          <a:off x="1857059" y="3759196"/>
          <a:ext cx="8809615" cy="1530832"/>
        </p:xfrm>
        <a:graphic>
          <a:graphicData uri="http://schemas.openxmlformats.org/drawingml/2006/table">
            <a:tbl>
              <a:tblPr/>
              <a:tblGrid>
                <a:gridCol w="432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2024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Santé et bien-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être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éducation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familles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et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personnes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aînées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lang="en-US" sz="9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12 000 $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12 000 $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AutoShape 5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52632" y="1603373"/>
            <a:ext cx="9842535" cy="79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33"/>
              </a:lnSpc>
            </a:pPr>
            <a:r>
              <a:rPr lang="en-US" sz="5081" spc="-106">
                <a:solidFill>
                  <a:srgbClr val="125C09"/>
                </a:solidFill>
                <a:latin typeface="Arial"/>
                <a:ea typeface="Arial"/>
                <a:cs typeface="Arial"/>
                <a:sym typeface="Arial"/>
              </a:rPr>
              <a:t>Santé, famille et petite enfance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89006" y="1473887"/>
            <a:ext cx="6992485" cy="7634441"/>
            <a:chOff x="0" y="0"/>
            <a:chExt cx="5816049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16049" cy="6350000"/>
            </a:xfrm>
            <a:custGeom>
              <a:avLst/>
              <a:gdLst/>
              <a:ahLst/>
              <a:cxnLst/>
              <a:rect l="l" t="t" r="r" b="b"/>
              <a:pathLst>
                <a:path w="5816049" h="6350000">
                  <a:moveTo>
                    <a:pt x="4265102" y="6350000"/>
                  </a:moveTo>
                  <a:lnTo>
                    <a:pt x="1550946" y="6350000"/>
                  </a:lnTo>
                  <a:cubicBezTo>
                    <a:pt x="694048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694048" y="0"/>
                    <a:pt x="1550946" y="0"/>
                  </a:cubicBezTo>
                  <a:lnTo>
                    <a:pt x="4265102" y="0"/>
                  </a:lnTo>
                  <a:cubicBezTo>
                    <a:pt x="5122001" y="0"/>
                    <a:pt x="5816049" y="454660"/>
                    <a:pt x="5816049" y="1016000"/>
                  </a:cubicBezTo>
                  <a:lnTo>
                    <a:pt x="5816049" y="5334000"/>
                  </a:lnTo>
                  <a:cubicBezTo>
                    <a:pt x="5816049" y="5895340"/>
                    <a:pt x="5122001" y="6350000"/>
                    <a:pt x="4265102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31936" r="-31936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377285"/>
              </p:ext>
            </p:extLst>
          </p:nvPr>
        </p:nvGraphicFramePr>
        <p:xfrm>
          <a:off x="1857059" y="3759196"/>
          <a:ext cx="8809615" cy="3703913"/>
        </p:xfrm>
        <a:graphic>
          <a:graphicData uri="http://schemas.openxmlformats.org/drawingml/2006/table">
            <a:tbl>
              <a:tblPr/>
              <a:tblGrid>
                <a:gridCol w="432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2024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Aménagement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et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urbanisme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179 738 $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209 338 $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Promotions et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développement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économique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85 292 $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99 394 $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Tourisme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11 890 $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34 853 $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913"/>
                        </a:lnSpc>
                        <a:defRPr/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Subvention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organismes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locaux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15 704 $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11 090 $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480206"/>
                  </a:ext>
                </a:extLst>
              </a:tr>
            </a:tbl>
          </a:graphicData>
        </a:graphic>
      </p:graphicFrame>
      <p:sp>
        <p:nvSpPr>
          <p:cNvPr id="5" name="AutoShape 5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52632" y="1603373"/>
            <a:ext cx="9842535" cy="145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3"/>
              </a:lnSpc>
            </a:pPr>
            <a:r>
              <a:rPr lang="en-US" sz="5081" spc="-106">
                <a:solidFill>
                  <a:srgbClr val="125C09"/>
                </a:solidFill>
                <a:latin typeface="Arial"/>
                <a:ea typeface="Arial"/>
                <a:cs typeface="Arial"/>
                <a:sym typeface="Arial"/>
              </a:rPr>
              <a:t>Aménagement, urbanisme </a:t>
            </a:r>
          </a:p>
          <a:p>
            <a:pPr marL="0" lvl="0" indent="0" algn="l">
              <a:lnSpc>
                <a:spcPts val="5233"/>
              </a:lnSpc>
            </a:pPr>
            <a:r>
              <a:rPr lang="en-US" sz="5081" spc="-106">
                <a:solidFill>
                  <a:srgbClr val="125C09"/>
                </a:solidFill>
                <a:latin typeface="Arial"/>
                <a:ea typeface="Arial"/>
                <a:cs typeface="Arial"/>
                <a:sym typeface="Arial"/>
              </a:rPr>
              <a:t>et développement économique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212968"/>
            <a:ext cx="5784164" cy="156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608"/>
              </a:lnSpc>
              <a:spcBef>
                <a:spcPct val="0"/>
              </a:spcBef>
            </a:pPr>
            <a:r>
              <a:rPr lang="en-US" sz="9644" u="none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Défis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748395" y="2207390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48395" y="4689859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48395" y="7098790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566424" y="2151609"/>
            <a:ext cx="8692876" cy="1665330"/>
            <a:chOff x="0" y="-38100"/>
            <a:chExt cx="11590501" cy="2220441"/>
          </a:xfrm>
          <a:noFill/>
        </p:grpSpPr>
        <p:sp>
          <p:nvSpPr>
            <p:cNvPr id="7" name="TextBox 7"/>
            <p:cNvSpPr txBox="1"/>
            <p:nvPr/>
          </p:nvSpPr>
          <p:spPr>
            <a:xfrm>
              <a:off x="0" y="951234"/>
              <a:ext cx="11590501" cy="123110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en-US" sz="2000" u="none" dirty="0">
                  <a:latin typeface="Open Sans 1"/>
                  <a:ea typeface="Open Sans 1"/>
                  <a:cs typeface="Open Sans 1"/>
                  <a:sym typeface="Open Sans 1"/>
                </a:rPr>
                <a:t>2023 : 259 020 $ </a:t>
              </a:r>
              <a:endParaRPr lang="en-US" sz="2000" dirty="0"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0" lvl="0" indent="0" algn="l">
                <a:spcBef>
                  <a:spcPct val="0"/>
                </a:spcBef>
              </a:pPr>
              <a:r>
                <a:rPr lang="en-US" sz="2000" u="none" dirty="0">
                  <a:latin typeface="Open Sans 1"/>
                  <a:ea typeface="Open Sans 1"/>
                  <a:cs typeface="Open Sans 1"/>
                  <a:sym typeface="Open Sans 1"/>
                </a:rPr>
                <a:t>2024 : 291 494 $ 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en-US" sz="2000" u="none" dirty="0">
                  <a:latin typeface="Open Sans 1"/>
                  <a:ea typeface="Open Sans 1"/>
                  <a:cs typeface="Open Sans 1"/>
                  <a:sym typeface="Open Sans 1"/>
                </a:rPr>
                <a:t>2025 : 280 778 $ (</a:t>
              </a:r>
              <a:r>
                <a:rPr lang="en-US" sz="2000" u="none" dirty="0" err="1">
                  <a:latin typeface="Open Sans 1"/>
                  <a:ea typeface="Open Sans 1"/>
                  <a:cs typeface="Open Sans 1"/>
                  <a:sym typeface="Open Sans 1"/>
                </a:rPr>
                <a:t>baisse</a:t>
              </a:r>
              <a:r>
                <a:rPr lang="en-US" sz="2000" u="none" dirty="0">
                  <a:latin typeface="Open Sans 1"/>
                  <a:ea typeface="Open Sans 1"/>
                  <a:cs typeface="Open Sans 1"/>
                  <a:sym typeface="Open Sans 1"/>
                </a:rPr>
                <a:t> de 3,68 %)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590501" cy="61555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3300" u="none" dirty="0">
                  <a:latin typeface="Arial"/>
                  <a:ea typeface="Arial"/>
                  <a:cs typeface="Arial"/>
                  <a:sym typeface="Arial"/>
                </a:rPr>
                <a:t>Augmentation </a:t>
              </a:r>
              <a:r>
                <a:rPr lang="en-US" sz="3300" u="none" dirty="0" err="1">
                  <a:latin typeface="Arial"/>
                  <a:ea typeface="Arial"/>
                  <a:cs typeface="Arial"/>
                  <a:sym typeface="Arial"/>
                </a:rPr>
                <a:t>constante</a:t>
              </a:r>
              <a:r>
                <a:rPr lang="en-US" sz="3300" u="none" dirty="0">
                  <a:latin typeface="Arial"/>
                  <a:ea typeface="Arial"/>
                  <a:cs typeface="Arial"/>
                  <a:sym typeface="Arial"/>
                </a:rPr>
                <a:t> des quotes-parts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66424" y="4635634"/>
            <a:ext cx="8692876" cy="1665330"/>
            <a:chOff x="0" y="-38100"/>
            <a:chExt cx="11590501" cy="222044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951234"/>
              <a:ext cx="11590501" cy="1231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en-US" sz="2000" u="none" dirty="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2023 : 278 562 $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en-US" sz="2000" u="none" dirty="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2024 : 298 191 $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2025 : 322 513 $ </a:t>
              </a:r>
              <a:r>
                <a:rPr lang="en-US" sz="2000" u="none" dirty="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</a:t>
              </a:r>
              <a:r>
                <a:rPr lang="en-US" sz="2000" u="none" dirty="0" err="1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hausse</a:t>
              </a:r>
              <a:r>
                <a:rPr lang="en-US" sz="2000" u="none" dirty="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de 8,16</a:t>
              </a:r>
              <a:r>
                <a:rPr lang="en-US" sz="2000" dirty="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n-US" sz="2000" u="none" dirty="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%)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590501" cy="703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330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Augmentation du </a:t>
              </a:r>
              <a:r>
                <a:rPr lang="en-US" sz="3300" u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coût</a:t>
              </a:r>
              <a:r>
                <a:rPr lang="en-US" sz="330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de la </a:t>
              </a:r>
              <a:r>
                <a:rPr lang="en-US" sz="3300" u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Sûreté</a:t>
              </a:r>
              <a:r>
                <a:rPr lang="en-US" sz="330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du Québec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566424" y="6932251"/>
            <a:ext cx="8692876" cy="795090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2"/>
              </a:lnSpc>
              <a:spcBef>
                <a:spcPct val="0"/>
              </a:spcBef>
            </a:pPr>
            <a:r>
              <a:rPr lang="en-US" sz="2775" u="none" dirty="0" err="1">
                <a:latin typeface="Arial"/>
                <a:ea typeface="Arial"/>
                <a:cs typeface="Arial"/>
                <a:sym typeface="Arial"/>
              </a:rPr>
              <a:t>Taux</a:t>
            </a:r>
            <a:r>
              <a:rPr lang="en-US" sz="2775" u="none" dirty="0">
                <a:latin typeface="Arial"/>
                <a:ea typeface="Arial"/>
                <a:cs typeface="Arial"/>
                <a:sym typeface="Arial"/>
              </a:rPr>
              <a:t> de taxation </a:t>
            </a:r>
            <a:r>
              <a:rPr lang="en-US" sz="2775" u="none" dirty="0" err="1"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775" u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75" u="none" dirty="0" err="1">
                <a:latin typeface="Arial"/>
                <a:ea typeface="Arial"/>
                <a:cs typeface="Arial"/>
                <a:sym typeface="Arial"/>
              </a:rPr>
              <a:t>fonction</a:t>
            </a:r>
            <a:r>
              <a:rPr lang="en-US" sz="2775" u="none" dirty="0">
                <a:latin typeface="Arial"/>
                <a:ea typeface="Arial"/>
                <a:cs typeface="Arial"/>
                <a:sym typeface="Arial"/>
              </a:rPr>
              <a:t> de la richesse </a:t>
            </a:r>
            <a:r>
              <a:rPr lang="en-US" sz="2775" u="none" dirty="0" err="1">
                <a:latin typeface="Arial"/>
                <a:ea typeface="Arial"/>
                <a:cs typeface="Arial"/>
                <a:sym typeface="Arial"/>
              </a:rPr>
              <a:t>foncière</a:t>
            </a:r>
            <a:r>
              <a:rPr lang="en-US" sz="2775" u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75" u="none" dirty="0" err="1">
                <a:latin typeface="Arial"/>
                <a:ea typeface="Arial"/>
                <a:cs typeface="Arial"/>
                <a:sym typeface="Arial"/>
              </a:rPr>
              <a:t>uniformisée</a:t>
            </a:r>
            <a:r>
              <a:rPr lang="en-US" sz="2775" u="none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775" dirty="0">
                <a:latin typeface="Arial"/>
                <a:ea typeface="Arial"/>
                <a:cs typeface="Arial"/>
                <a:sym typeface="Arial"/>
              </a:rPr>
              <a:t>RFU) de la </a:t>
            </a:r>
            <a:r>
              <a:rPr lang="en-US" sz="2775" dirty="0" err="1">
                <a:latin typeface="Arial"/>
                <a:ea typeface="Arial"/>
                <a:cs typeface="Arial"/>
                <a:sym typeface="Arial"/>
              </a:rPr>
              <a:t>Municipalité</a:t>
            </a:r>
            <a:endParaRPr lang="en-US" sz="2775" u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7748395" y="4150099"/>
            <a:ext cx="13186450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6" name="AutoShape 16"/>
          <p:cNvSpPr/>
          <p:nvPr/>
        </p:nvSpPr>
        <p:spPr>
          <a:xfrm>
            <a:off x="7748395" y="1623048"/>
            <a:ext cx="12999570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7" name="AutoShape 17"/>
          <p:cNvSpPr/>
          <p:nvPr/>
        </p:nvSpPr>
        <p:spPr>
          <a:xfrm>
            <a:off x="7748395" y="6587986"/>
            <a:ext cx="13440897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8" name="AutoShape 18"/>
          <p:cNvSpPr/>
          <p:nvPr/>
        </p:nvSpPr>
        <p:spPr>
          <a:xfrm rot="5400000">
            <a:off x="3411657" y="5950262"/>
            <a:ext cx="8663952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A404431F-23BD-6C37-5154-1288A18C2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420961"/>
              </p:ext>
            </p:extLst>
          </p:nvPr>
        </p:nvGraphicFramePr>
        <p:xfrm>
          <a:off x="8566425" y="8071605"/>
          <a:ext cx="869287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7625">
                  <a:extLst>
                    <a:ext uri="{9D8B030D-6E8A-4147-A177-3AD203B41FA5}">
                      <a16:colId xmlns:a16="http://schemas.microsoft.com/office/drawing/2014/main" val="4017070116"/>
                    </a:ext>
                  </a:extLst>
                </a:gridCol>
                <a:gridCol w="2897625">
                  <a:extLst>
                    <a:ext uri="{9D8B030D-6E8A-4147-A177-3AD203B41FA5}">
                      <a16:colId xmlns:a16="http://schemas.microsoft.com/office/drawing/2014/main" val="3886873409"/>
                    </a:ext>
                  </a:extLst>
                </a:gridCol>
                <a:gridCol w="2897625">
                  <a:extLst>
                    <a:ext uri="{9D8B030D-6E8A-4147-A177-3AD203B41FA5}">
                      <a16:colId xmlns:a16="http://schemas.microsoft.com/office/drawing/2014/main" val="248784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2023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2024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2025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61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RFU : 488 934 300 $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RFU : 499 482 600 $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RFU : 506 760 900 $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540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Taux : 0,4834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Taux : 0,5455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Taux </a:t>
                      </a:r>
                      <a:r>
                        <a:rPr lang="fr-CA"/>
                        <a:t>: 0,6206 </a:t>
                      </a:r>
                      <a:endParaRPr lang="fr-CA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8884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40266" y="2015412"/>
            <a:ext cx="4669756" cy="7421751"/>
            <a:chOff x="0" y="0"/>
            <a:chExt cx="3530559" cy="56111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0559" cy="5611199"/>
            </a:xfrm>
            <a:custGeom>
              <a:avLst/>
              <a:gdLst/>
              <a:ahLst/>
              <a:cxnLst/>
              <a:rect l="l" t="t" r="r" b="b"/>
              <a:pathLst>
                <a:path w="3530559" h="5611199">
                  <a:moveTo>
                    <a:pt x="2589077" y="5611199"/>
                  </a:moveTo>
                  <a:lnTo>
                    <a:pt x="941483" y="5611199"/>
                  </a:lnTo>
                  <a:cubicBezTo>
                    <a:pt x="421313" y="5611199"/>
                    <a:pt x="0" y="5209438"/>
                    <a:pt x="0" y="4713408"/>
                  </a:cubicBezTo>
                  <a:lnTo>
                    <a:pt x="0" y="897792"/>
                  </a:lnTo>
                  <a:cubicBezTo>
                    <a:pt x="0" y="401762"/>
                    <a:pt x="421313" y="0"/>
                    <a:pt x="941483" y="0"/>
                  </a:cubicBezTo>
                  <a:lnTo>
                    <a:pt x="2589077" y="0"/>
                  </a:lnTo>
                  <a:cubicBezTo>
                    <a:pt x="3109246" y="0"/>
                    <a:pt x="3530559" y="401762"/>
                    <a:pt x="3530559" y="897792"/>
                  </a:cubicBezTo>
                  <a:lnTo>
                    <a:pt x="3530559" y="4713408"/>
                  </a:lnTo>
                  <a:cubicBezTo>
                    <a:pt x="3530559" y="5209438"/>
                    <a:pt x="3109246" y="5611199"/>
                    <a:pt x="2589077" y="5611199"/>
                  </a:cubicBezTo>
                  <a:close/>
                </a:path>
              </a:pathLst>
            </a:custGeom>
            <a:blipFill>
              <a:blip r:embed="rId2"/>
              <a:stretch>
                <a:fillRect t="-27104" b="-13000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799459"/>
              </p:ext>
            </p:extLst>
          </p:nvPr>
        </p:nvGraphicFramePr>
        <p:xfrm>
          <a:off x="1857059" y="3759196"/>
          <a:ext cx="8809615" cy="2880000"/>
        </p:xfrm>
        <a:graphic>
          <a:graphicData uri="http://schemas.openxmlformats.org/drawingml/2006/table">
            <a:tbl>
              <a:tblPr/>
              <a:tblGrid>
                <a:gridCol w="432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2024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Centre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communautaire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et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loisirs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131 858 $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151 201 $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Parc et terrain de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jeux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8 600 $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10 600 $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Bibliothèque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57 365 $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74 621 $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AutoShape 5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52632" y="1603373"/>
            <a:ext cx="9842535" cy="79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33"/>
              </a:lnSpc>
            </a:pPr>
            <a:r>
              <a:rPr lang="en-US" sz="5081" spc="-106">
                <a:solidFill>
                  <a:srgbClr val="125C09"/>
                </a:solidFill>
                <a:latin typeface="Arial"/>
                <a:ea typeface="Arial"/>
                <a:cs typeface="Arial"/>
                <a:sym typeface="Arial"/>
              </a:rPr>
              <a:t>Loisirs et culture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58111" y="2015412"/>
            <a:ext cx="5679153" cy="6476400"/>
            <a:chOff x="0" y="0"/>
            <a:chExt cx="4920459" cy="56111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0459" cy="5611199"/>
            </a:xfrm>
            <a:custGeom>
              <a:avLst/>
              <a:gdLst/>
              <a:ahLst/>
              <a:cxnLst/>
              <a:rect l="l" t="t" r="r" b="b"/>
              <a:pathLst>
                <a:path w="4920459" h="5611199">
                  <a:moveTo>
                    <a:pt x="3608336" y="5611199"/>
                  </a:moveTo>
                  <a:lnTo>
                    <a:pt x="1312122" y="5611199"/>
                  </a:lnTo>
                  <a:cubicBezTo>
                    <a:pt x="587175" y="5611199"/>
                    <a:pt x="0" y="5209438"/>
                    <a:pt x="0" y="4713408"/>
                  </a:cubicBezTo>
                  <a:lnTo>
                    <a:pt x="0" y="897792"/>
                  </a:lnTo>
                  <a:cubicBezTo>
                    <a:pt x="0" y="401762"/>
                    <a:pt x="587175" y="0"/>
                    <a:pt x="1312122" y="0"/>
                  </a:cubicBezTo>
                  <a:lnTo>
                    <a:pt x="3608336" y="0"/>
                  </a:lnTo>
                  <a:cubicBezTo>
                    <a:pt x="4333284" y="0"/>
                    <a:pt x="4920459" y="401762"/>
                    <a:pt x="4920459" y="897792"/>
                  </a:cubicBezTo>
                  <a:lnTo>
                    <a:pt x="4920459" y="4713408"/>
                  </a:lnTo>
                  <a:cubicBezTo>
                    <a:pt x="4920459" y="5209438"/>
                    <a:pt x="4333284" y="5611199"/>
                    <a:pt x="3608336" y="5611199"/>
                  </a:cubicBezTo>
                  <a:close/>
                </a:path>
              </a:pathLst>
            </a:custGeom>
            <a:blipFill>
              <a:blip r:embed="rId2"/>
              <a:stretch>
                <a:fillRect l="-33207" r="-38277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900253"/>
              </p:ext>
            </p:extLst>
          </p:nvPr>
        </p:nvGraphicFramePr>
        <p:xfrm>
          <a:off x="1857059" y="3759196"/>
          <a:ext cx="8809615" cy="2880000"/>
        </p:xfrm>
        <a:graphic>
          <a:graphicData uri="http://schemas.openxmlformats.org/drawingml/2006/table">
            <a:tbl>
              <a:tblPr/>
              <a:tblGrid>
                <a:gridCol w="432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2024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Dette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à long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terme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327 728 $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340 832 $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Intérêt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sur la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dette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à long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terme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103 490 $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103 581 $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ts val="2913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Autres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frais de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financement</a:t>
                      </a:r>
                      <a:endParaRPr lang="en-US" sz="2000" b="1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45 500 $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51 460 $</a:t>
                      </a:r>
                    </a:p>
                  </a:txBody>
                  <a:tcPr marL="57150" marR="57150" marT="57150" marB="57150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AutoShape 5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52632" y="1603373"/>
            <a:ext cx="9842535" cy="79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33"/>
              </a:lnSpc>
            </a:pPr>
            <a:r>
              <a:rPr lang="en-US" sz="5081" spc="-106">
                <a:solidFill>
                  <a:srgbClr val="125C09"/>
                </a:solidFill>
                <a:latin typeface="Arial"/>
                <a:ea typeface="Arial"/>
                <a:cs typeface="Arial"/>
                <a:sym typeface="Arial"/>
              </a:rPr>
              <a:t>Frais de financement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688884"/>
              </p:ext>
            </p:extLst>
          </p:nvPr>
        </p:nvGraphicFramePr>
        <p:xfrm>
          <a:off x="1752632" y="2984498"/>
          <a:ext cx="15506668" cy="1440000"/>
        </p:xfrm>
        <a:graphic>
          <a:graphicData uri="http://schemas.openxmlformats.org/drawingml/2006/table">
            <a:tbl>
              <a:tblPr/>
              <a:tblGrid>
                <a:gridCol w="74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6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2024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4 832 528 $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4 873 370 $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9407804" y="4659207"/>
            <a:ext cx="7851496" cy="5141131"/>
            <a:chOff x="0" y="0"/>
            <a:chExt cx="9697672" cy="6350000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9697672" cy="6350000"/>
            </a:xfrm>
            <a:custGeom>
              <a:avLst/>
              <a:gdLst/>
              <a:ahLst/>
              <a:cxnLst/>
              <a:rect l="l" t="t" r="r" b="b"/>
              <a:pathLst>
                <a:path w="9697672" h="6350000">
                  <a:moveTo>
                    <a:pt x="2586046" y="6350000"/>
                  </a:moveTo>
                  <a:lnTo>
                    <a:pt x="7111626" y="6350000"/>
                  </a:lnTo>
                  <a:cubicBezTo>
                    <a:pt x="8540416" y="6350000"/>
                    <a:pt x="9697672" y="5895340"/>
                    <a:pt x="9697672" y="5334000"/>
                  </a:cubicBezTo>
                  <a:lnTo>
                    <a:pt x="9697672" y="1016000"/>
                  </a:lnTo>
                  <a:cubicBezTo>
                    <a:pt x="9697672" y="454660"/>
                    <a:pt x="8540416" y="0"/>
                    <a:pt x="7111626" y="0"/>
                  </a:cubicBezTo>
                  <a:lnTo>
                    <a:pt x="2586046" y="0"/>
                  </a:lnTo>
                  <a:cubicBezTo>
                    <a:pt x="1157255" y="0"/>
                    <a:pt x="0" y="454660"/>
                    <a:pt x="0" y="1016000"/>
                  </a:cubicBezTo>
                  <a:lnTo>
                    <a:pt x="0" y="5334000"/>
                  </a:lnTo>
                  <a:cubicBezTo>
                    <a:pt x="0" y="5895340"/>
                    <a:pt x="1157255" y="6350000"/>
                    <a:pt x="2586046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8204" r="-8204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52632" y="1527173"/>
            <a:ext cx="798201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7"/>
              </a:lnSpc>
            </a:pPr>
            <a:r>
              <a:rPr lang="en-US" sz="5081" spc="-106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Grand total des dépenses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4D7177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881085" y="3076575"/>
            <a:ext cx="12525829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Plan triennal d’immobilisation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149360"/>
              </p:ext>
            </p:extLst>
          </p:nvPr>
        </p:nvGraphicFramePr>
        <p:xfrm>
          <a:off x="1501107" y="2834284"/>
          <a:ext cx="15758191" cy="5123066"/>
        </p:xfrm>
        <a:graphic>
          <a:graphicData uri="http://schemas.openxmlformats.org/drawingml/2006/table">
            <a:tbl>
              <a:tblPr/>
              <a:tblGrid>
                <a:gridCol w="9176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0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3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3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3270"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2025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2026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474"/>
                        </a:lnSpc>
                        <a:defRPr/>
                      </a:pPr>
                      <a:r>
                        <a:rPr lang="en-US" sz="2184" b="1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2027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474"/>
                        </a:lnSpc>
                        <a:defRPr/>
                      </a:pPr>
                      <a:r>
                        <a:rPr lang="en-US" sz="2184" b="1">
                          <a:solidFill>
                            <a:srgbClr val="FCFCFC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Total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71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885">
                <a:tc>
                  <a:txBody>
                    <a:bodyPr/>
                    <a:lstStyle/>
                    <a:p>
                      <a:pPr algn="just">
                        <a:lnSpc>
                          <a:spcPts val="2911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Administration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générale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933">
                <a:tc>
                  <a:txBody>
                    <a:bodyPr/>
                    <a:lstStyle/>
                    <a:p>
                      <a:pPr algn="just">
                        <a:lnSpc>
                          <a:spcPts val="3307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Parc et terrain de jeux 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933">
                <a:tc>
                  <a:txBody>
                    <a:bodyPr/>
                    <a:lstStyle/>
                    <a:p>
                      <a:pPr algn="just">
                        <a:lnSpc>
                          <a:spcPts val="3307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Travaux de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voirie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2 400 000 $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2 550 000 $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933">
                <a:tc>
                  <a:txBody>
                    <a:bodyPr/>
                    <a:lstStyle/>
                    <a:p>
                      <a:pPr algn="just">
                        <a:lnSpc>
                          <a:spcPts val="3307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Environnement et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hygiène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du milieu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341 500 $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341 500 $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933">
                <a:tc>
                  <a:txBody>
                    <a:bodyPr/>
                    <a:lstStyle/>
                    <a:p>
                      <a:pPr algn="just">
                        <a:lnSpc>
                          <a:spcPts val="3307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Loisirs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et culture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 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933">
                <a:tc>
                  <a:txBody>
                    <a:bodyPr/>
                    <a:lstStyle/>
                    <a:p>
                      <a:pPr algn="just">
                        <a:lnSpc>
                          <a:spcPts val="3307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Promotions et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développement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économique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65 370 $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65 370 $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2246">
                <a:tc>
                  <a:txBody>
                    <a:bodyPr/>
                    <a:lstStyle/>
                    <a:p>
                      <a:pPr algn="just">
                        <a:lnSpc>
                          <a:spcPts val="267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TOTAL</a:t>
                      </a:r>
                      <a:endParaRPr lang="en-US" sz="20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647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3 321 870 $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3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3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3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3 616 870 $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3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752632" y="1527173"/>
            <a:ext cx="7982018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7"/>
              </a:lnSpc>
            </a:pPr>
            <a:r>
              <a:rPr lang="en-US" sz="5081" spc="-106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Plan triennal d’immobilisation 2025 - 2026 - 2027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BCBCBC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08755" y="3990975"/>
            <a:ext cx="13470489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 grandes lignes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12371" y="1549681"/>
            <a:ext cx="1086325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Les grandes lignes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16568" y="3372878"/>
            <a:ext cx="6943792" cy="1543050"/>
            <a:chOff x="0" y="0"/>
            <a:chExt cx="1828818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8818" cy="406400"/>
            </a:xfrm>
            <a:custGeom>
              <a:avLst/>
              <a:gdLst/>
              <a:ahLst/>
              <a:cxnLst/>
              <a:rect l="l" t="t" r="r" b="b"/>
              <a:pathLst>
                <a:path w="1828818" h="406400">
                  <a:moveTo>
                    <a:pt x="56862" y="0"/>
                  </a:moveTo>
                  <a:lnTo>
                    <a:pt x="1771956" y="0"/>
                  </a:lnTo>
                  <a:cubicBezTo>
                    <a:pt x="1803360" y="0"/>
                    <a:pt x="1828818" y="25458"/>
                    <a:pt x="1828818" y="56862"/>
                  </a:cubicBezTo>
                  <a:lnTo>
                    <a:pt x="1828818" y="349538"/>
                  </a:lnTo>
                  <a:cubicBezTo>
                    <a:pt x="1828818" y="380942"/>
                    <a:pt x="1803360" y="406400"/>
                    <a:pt x="1771956" y="406400"/>
                  </a:cubicBezTo>
                  <a:lnTo>
                    <a:pt x="56862" y="406400"/>
                  </a:lnTo>
                  <a:cubicBezTo>
                    <a:pt x="25458" y="406400"/>
                    <a:pt x="0" y="380942"/>
                    <a:pt x="0" y="349538"/>
                  </a:cubicBezTo>
                  <a:lnTo>
                    <a:pt x="0" y="56862"/>
                  </a:lnTo>
                  <a:cubicBezTo>
                    <a:pt x="0" y="25458"/>
                    <a:pt x="25458" y="0"/>
                    <a:pt x="56862" y="0"/>
                  </a:cubicBezTo>
                  <a:close/>
                </a:path>
              </a:pathLst>
            </a:custGeom>
            <a:solidFill>
              <a:srgbClr val="C8D58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2881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68963" y="3292237"/>
            <a:ext cx="6493619" cy="1612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Revenus taxes foncières générales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16568" y="6113223"/>
            <a:ext cx="6943792" cy="1543050"/>
            <a:chOff x="0" y="0"/>
            <a:chExt cx="1828818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28818" cy="406400"/>
            </a:xfrm>
            <a:custGeom>
              <a:avLst/>
              <a:gdLst/>
              <a:ahLst/>
              <a:cxnLst/>
              <a:rect l="l" t="t" r="r" b="b"/>
              <a:pathLst>
                <a:path w="1828818" h="406400">
                  <a:moveTo>
                    <a:pt x="56862" y="0"/>
                  </a:moveTo>
                  <a:lnTo>
                    <a:pt x="1771956" y="0"/>
                  </a:lnTo>
                  <a:cubicBezTo>
                    <a:pt x="1803360" y="0"/>
                    <a:pt x="1828818" y="25458"/>
                    <a:pt x="1828818" y="56862"/>
                  </a:cubicBezTo>
                  <a:lnTo>
                    <a:pt x="1828818" y="349538"/>
                  </a:lnTo>
                  <a:cubicBezTo>
                    <a:pt x="1828818" y="380942"/>
                    <a:pt x="1803360" y="406400"/>
                    <a:pt x="1771956" y="406400"/>
                  </a:cubicBezTo>
                  <a:lnTo>
                    <a:pt x="56862" y="406400"/>
                  </a:lnTo>
                  <a:cubicBezTo>
                    <a:pt x="25458" y="406400"/>
                    <a:pt x="0" y="380942"/>
                    <a:pt x="0" y="349538"/>
                  </a:cubicBezTo>
                  <a:lnTo>
                    <a:pt x="0" y="56862"/>
                  </a:lnTo>
                  <a:cubicBezTo>
                    <a:pt x="0" y="25458"/>
                    <a:pt x="25458" y="0"/>
                    <a:pt x="56862" y="0"/>
                  </a:cubicBezTo>
                  <a:close/>
                </a:path>
              </a:pathLst>
            </a:custGeom>
            <a:solidFill>
              <a:srgbClr val="C8D58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2881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68963" y="6364366"/>
            <a:ext cx="6274963" cy="82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revenu des taxes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200898"/>
              </p:ext>
            </p:extLst>
          </p:nvPr>
        </p:nvGraphicFramePr>
        <p:xfrm>
          <a:off x="9464867" y="3511312"/>
          <a:ext cx="7794435" cy="1478344"/>
        </p:xfrm>
        <a:graphic>
          <a:graphicData uri="http://schemas.openxmlformats.org/drawingml/2006/table">
            <a:tbl>
              <a:tblPr/>
              <a:tblGrid>
                <a:gridCol w="2598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8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8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9172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2023</a:t>
                      </a:r>
                      <a:endParaRPr lang="en-US" sz="1100"/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2024</a:t>
                      </a:r>
                      <a:endParaRPr lang="en-US" sz="1100"/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2025</a:t>
                      </a:r>
                      <a:endParaRPr lang="en-US" sz="1100"/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7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913"/>
                        </a:lnSpc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1 811 777 $</a:t>
                      </a: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913"/>
                        </a:lnSpc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2 080 345 $</a:t>
                      </a: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913"/>
                        </a:lnSpc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2 486 676 $</a:t>
                      </a: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314772"/>
              </p:ext>
            </p:extLst>
          </p:nvPr>
        </p:nvGraphicFramePr>
        <p:xfrm>
          <a:off x="9464867" y="6302011"/>
          <a:ext cx="7794435" cy="1404616"/>
        </p:xfrm>
        <a:graphic>
          <a:graphicData uri="http://schemas.openxmlformats.org/drawingml/2006/table">
            <a:tbl>
              <a:tblPr/>
              <a:tblGrid>
                <a:gridCol w="2598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8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8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2791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2023</a:t>
                      </a: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2024</a:t>
                      </a: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2025</a:t>
                      </a: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825">
                <a:tc>
                  <a:txBody>
                    <a:bodyPr/>
                    <a:lstStyle/>
                    <a:p>
                      <a:pPr algn="ctr">
                        <a:lnSpc>
                          <a:spcPts val="29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3 089 760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3 650 820 $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3 949 015 $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4579-683B-593D-E7D1-0E764DC6E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3C8C0D8-0DA3-312A-5F3E-DE727AB8C420}"/>
              </a:ext>
            </a:extLst>
          </p:cNvPr>
          <p:cNvSpPr txBox="1"/>
          <p:nvPr/>
        </p:nvSpPr>
        <p:spPr>
          <a:xfrm>
            <a:off x="1028700" y="4212968"/>
            <a:ext cx="5784164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608"/>
              </a:lnSpc>
              <a:spcBef>
                <a:spcPct val="0"/>
              </a:spcBef>
            </a:pPr>
            <a:r>
              <a:rPr lang="en-US" sz="9644" dirty="0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Solutions</a:t>
            </a:r>
            <a:endParaRPr lang="en-US" sz="9644" u="none" dirty="0">
              <a:solidFill>
                <a:srgbClr val="0564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E8ACF81-EA49-3FD7-B426-26AD8517047A}"/>
              </a:ext>
            </a:extLst>
          </p:cNvPr>
          <p:cNvSpPr txBox="1"/>
          <p:nvPr/>
        </p:nvSpPr>
        <p:spPr>
          <a:xfrm>
            <a:off x="7748395" y="2207390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2A458A8-62B9-9929-2838-F6A55393B35F}"/>
              </a:ext>
            </a:extLst>
          </p:cNvPr>
          <p:cNvSpPr txBox="1"/>
          <p:nvPr/>
        </p:nvSpPr>
        <p:spPr>
          <a:xfrm>
            <a:off x="7748395" y="4689859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1778D24-F4FF-4BD4-E8A4-1E4258AAD435}"/>
              </a:ext>
            </a:extLst>
          </p:cNvPr>
          <p:cNvSpPr txBox="1"/>
          <p:nvPr/>
        </p:nvSpPr>
        <p:spPr>
          <a:xfrm>
            <a:off x="7748395" y="7098790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F24496C-C765-B5EF-13EE-4F8A706A30BD}"/>
              </a:ext>
            </a:extLst>
          </p:cNvPr>
          <p:cNvSpPr txBox="1"/>
          <p:nvPr/>
        </p:nvSpPr>
        <p:spPr>
          <a:xfrm>
            <a:off x="8560736" y="2151609"/>
            <a:ext cx="8692876" cy="889667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2800" u="none" dirty="0" err="1">
                <a:latin typeface="Arial"/>
                <a:ea typeface="Arial"/>
                <a:cs typeface="Arial"/>
                <a:sym typeface="Arial"/>
              </a:rPr>
              <a:t>Hausse</a:t>
            </a:r>
            <a:r>
              <a:rPr lang="en-US" sz="2800" u="none" dirty="0">
                <a:latin typeface="Arial"/>
                <a:ea typeface="Arial"/>
                <a:cs typeface="Arial"/>
                <a:sym typeface="Arial"/>
              </a:rPr>
              <a:t> du </a:t>
            </a:r>
            <a:r>
              <a:rPr lang="en-US" sz="2800" u="none" dirty="0" err="1">
                <a:latin typeface="Arial"/>
                <a:ea typeface="Arial"/>
                <a:cs typeface="Arial"/>
                <a:sym typeface="Arial"/>
              </a:rPr>
              <a:t>taux</a:t>
            </a:r>
            <a:r>
              <a:rPr lang="en-US" sz="2800" u="none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00" u="none" dirty="0" err="1">
                <a:latin typeface="Arial"/>
                <a:ea typeface="Arial"/>
                <a:cs typeface="Arial"/>
                <a:sym typeface="Arial"/>
              </a:rPr>
              <a:t>taxe</a:t>
            </a:r>
            <a:r>
              <a:rPr lang="en-US" sz="2800" u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u="none" dirty="0" err="1">
                <a:latin typeface="Arial"/>
                <a:ea typeface="Arial"/>
                <a:cs typeface="Arial"/>
                <a:sym typeface="Arial"/>
              </a:rPr>
              <a:t>foncière</a:t>
            </a:r>
            <a:r>
              <a:rPr lang="en-US" sz="2800" u="none" dirty="0">
                <a:latin typeface="Arial"/>
                <a:ea typeface="Arial"/>
                <a:cs typeface="Arial"/>
                <a:sym typeface="Arial"/>
              </a:rPr>
              <a:t> qui passe de 0,6030 à 0,6676.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353E32C-1422-DB0F-635F-B4959EECBD18}"/>
              </a:ext>
            </a:extLst>
          </p:cNvPr>
          <p:cNvSpPr txBox="1"/>
          <p:nvPr/>
        </p:nvSpPr>
        <p:spPr>
          <a:xfrm>
            <a:off x="8566424" y="4635634"/>
            <a:ext cx="8692876" cy="889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0"/>
              </a:lnSpc>
              <a:spcBef>
                <a:spcPct val="0"/>
              </a:spcBef>
            </a:pPr>
            <a:r>
              <a:rPr lang="en-US" sz="280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Création</a:t>
            </a:r>
            <a:r>
              <a:rPr lang="en-US" sz="280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d’un fonds vert pour la mise aux </a:t>
            </a:r>
            <a:r>
              <a:rPr lang="en-US" sz="280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normes</a:t>
            </a:r>
            <a:r>
              <a:rPr lang="en-US" sz="280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des installations </a:t>
            </a:r>
            <a:r>
              <a:rPr lang="en-US" sz="280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septiques</a:t>
            </a:r>
            <a:r>
              <a:rPr lang="en-US" sz="280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158E9CF5-96FC-DFE9-C2D2-40D815B4363E}"/>
              </a:ext>
            </a:extLst>
          </p:cNvPr>
          <p:cNvSpPr txBox="1"/>
          <p:nvPr/>
        </p:nvSpPr>
        <p:spPr>
          <a:xfrm>
            <a:off x="8566424" y="6932251"/>
            <a:ext cx="8692876" cy="1192634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2"/>
              </a:lnSpc>
              <a:spcBef>
                <a:spcPct val="0"/>
              </a:spcBef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Mise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place d’un service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continu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pour la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prise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d’appels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dehors des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heures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d’ouverture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Municipalité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35FBF8D8-1AB2-A0A8-C1E5-8818F4466D76}"/>
              </a:ext>
            </a:extLst>
          </p:cNvPr>
          <p:cNvSpPr/>
          <p:nvPr/>
        </p:nvSpPr>
        <p:spPr>
          <a:xfrm>
            <a:off x="7743633" y="4212968"/>
            <a:ext cx="13186450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B44BD847-0848-7EA4-8582-7EBE956826FE}"/>
              </a:ext>
            </a:extLst>
          </p:cNvPr>
          <p:cNvSpPr/>
          <p:nvPr/>
        </p:nvSpPr>
        <p:spPr>
          <a:xfrm>
            <a:off x="7748395" y="1623048"/>
            <a:ext cx="12999570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9E12B4F9-8506-38D3-66A8-86EA6BC19D48}"/>
              </a:ext>
            </a:extLst>
          </p:cNvPr>
          <p:cNvSpPr/>
          <p:nvPr/>
        </p:nvSpPr>
        <p:spPr>
          <a:xfrm>
            <a:off x="7748395" y="6587986"/>
            <a:ext cx="13440897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E9DDED49-7DEF-6757-1EC0-AEB5A1C30557}"/>
              </a:ext>
            </a:extLst>
          </p:cNvPr>
          <p:cNvSpPr/>
          <p:nvPr/>
        </p:nvSpPr>
        <p:spPr>
          <a:xfrm rot="5400000">
            <a:off x="3411657" y="5950262"/>
            <a:ext cx="8663952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D818C14-3F5E-297C-ABFE-F34DA2642B6A}"/>
              </a:ext>
            </a:extLst>
          </p:cNvPr>
          <p:cNvSpPr txBox="1"/>
          <p:nvPr/>
        </p:nvSpPr>
        <p:spPr>
          <a:xfrm>
            <a:off x="8560736" y="3262107"/>
            <a:ext cx="8692876" cy="223138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59"/>
              </a:lnSpc>
              <a:spcBef>
                <a:spcPct val="0"/>
              </a:spcBef>
            </a:pPr>
            <a:r>
              <a:rPr lang="en-US" u="none" dirty="0" err="1">
                <a:latin typeface="Open Sans 1"/>
                <a:ea typeface="Open Sans 1"/>
                <a:cs typeface="Open Sans 1"/>
                <a:sym typeface="Open Sans 1"/>
              </a:rPr>
              <a:t>Hausse</a:t>
            </a:r>
            <a:r>
              <a:rPr lang="en-US" u="none" dirty="0"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u="none" dirty="0" err="1">
                <a:latin typeface="Open Sans 1"/>
                <a:ea typeface="Open Sans 1"/>
                <a:cs typeface="Open Sans 1"/>
                <a:sym typeface="Open Sans 1"/>
              </a:rPr>
              <a:t>moyenne</a:t>
            </a:r>
            <a:r>
              <a:rPr lang="en-US" u="none" dirty="0">
                <a:latin typeface="Open Sans 1"/>
                <a:ea typeface="Open Sans 1"/>
                <a:cs typeface="Open Sans 1"/>
                <a:sym typeface="Open Sans 1"/>
              </a:rPr>
              <a:t> du </a:t>
            </a:r>
            <a:r>
              <a:rPr lang="en-US" u="none" dirty="0" err="1">
                <a:latin typeface="Open Sans 1"/>
                <a:ea typeface="Open Sans 1"/>
                <a:cs typeface="Open Sans 1"/>
                <a:sym typeface="Open Sans 1"/>
              </a:rPr>
              <a:t>compte</a:t>
            </a:r>
            <a:r>
              <a:rPr lang="en-US" u="none" dirty="0">
                <a:latin typeface="Open Sans 1"/>
                <a:ea typeface="Open Sans 1"/>
                <a:cs typeface="Open Sans 1"/>
                <a:sym typeface="Open Sans 1"/>
              </a:rPr>
              <a:t> de taxes de 5,15 %.</a:t>
            </a:r>
          </a:p>
        </p:txBody>
      </p:sp>
    </p:spTree>
    <p:extLst>
      <p:ext uri="{BB962C8B-B14F-4D97-AF65-F5344CB8AC3E}">
        <p14:creationId xmlns:p14="http://schemas.microsoft.com/office/powerpoint/2010/main" val="3370345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F617D-B5AA-57CE-8E12-DCFC77A3C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779EA878-4226-8B30-483F-2CD12B5BBC98}"/>
              </a:ext>
            </a:extLst>
          </p:cNvPr>
          <p:cNvSpPr txBox="1"/>
          <p:nvPr/>
        </p:nvSpPr>
        <p:spPr>
          <a:xfrm>
            <a:off x="1028700" y="4212968"/>
            <a:ext cx="5784164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608"/>
              </a:lnSpc>
              <a:spcBef>
                <a:spcPct val="0"/>
              </a:spcBef>
            </a:pPr>
            <a:r>
              <a:rPr lang="en-US" sz="9644" dirty="0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Solutions</a:t>
            </a:r>
            <a:endParaRPr lang="en-US" sz="9644" u="none" dirty="0">
              <a:solidFill>
                <a:srgbClr val="0564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1387B8A-F505-4B17-CB0C-61730BF4B52A}"/>
              </a:ext>
            </a:extLst>
          </p:cNvPr>
          <p:cNvSpPr txBox="1"/>
          <p:nvPr/>
        </p:nvSpPr>
        <p:spPr>
          <a:xfrm>
            <a:off x="7743632" y="811120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0B60E9A-DAEE-B4F9-330A-031634AA9D2B}"/>
              </a:ext>
            </a:extLst>
          </p:cNvPr>
          <p:cNvSpPr txBox="1"/>
          <p:nvPr/>
        </p:nvSpPr>
        <p:spPr>
          <a:xfrm>
            <a:off x="7748395" y="3150877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00184A7-CEF0-AEAB-D46B-8582C211412A}"/>
              </a:ext>
            </a:extLst>
          </p:cNvPr>
          <p:cNvSpPr txBox="1"/>
          <p:nvPr/>
        </p:nvSpPr>
        <p:spPr>
          <a:xfrm>
            <a:off x="7748395" y="5894842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AC94F51-12D3-A492-98C9-34760F449B7F}"/>
              </a:ext>
            </a:extLst>
          </p:cNvPr>
          <p:cNvGrpSpPr/>
          <p:nvPr/>
        </p:nvGrpSpPr>
        <p:grpSpPr>
          <a:xfrm>
            <a:off x="8535223" y="770790"/>
            <a:ext cx="8717897" cy="1443158"/>
            <a:chOff x="-33361" y="436708"/>
            <a:chExt cx="11623862" cy="2111634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97BA1A6-DBEB-2FC2-D925-C7172D62898D}"/>
                </a:ext>
              </a:extLst>
            </p:cNvPr>
            <p:cNvSpPr txBox="1"/>
            <p:nvPr/>
          </p:nvSpPr>
          <p:spPr>
            <a:xfrm>
              <a:off x="0" y="2170432"/>
              <a:ext cx="11590501" cy="377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659"/>
                </a:lnSpc>
                <a:spcBef>
                  <a:spcPct val="0"/>
                </a:spcBef>
              </a:pPr>
              <a:endParaRPr sz="28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64F4D4-1BF3-5C9B-CB4C-5016130CFA16}"/>
                </a:ext>
              </a:extLst>
            </p:cNvPr>
            <p:cNvSpPr txBox="1"/>
            <p:nvPr/>
          </p:nvSpPr>
          <p:spPr>
            <a:xfrm>
              <a:off x="-33361" y="436708"/>
              <a:ext cx="11590501" cy="2026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Augmentation des services à la bibliothèque par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l’embauche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d’un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préposé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pour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maintenir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le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niveau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des services et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éviter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les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coupures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5" name="AutoShape 15">
            <a:extLst>
              <a:ext uri="{FF2B5EF4-FFF2-40B4-BE49-F238E27FC236}">
                <a16:creationId xmlns:a16="http://schemas.microsoft.com/office/drawing/2014/main" id="{17CB69F1-3591-F53A-CB5E-C7489901E3F6}"/>
              </a:ext>
            </a:extLst>
          </p:cNvPr>
          <p:cNvSpPr/>
          <p:nvPr/>
        </p:nvSpPr>
        <p:spPr>
          <a:xfrm>
            <a:off x="7748395" y="2946151"/>
            <a:ext cx="13186450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7B6854B9-00AC-A3AE-D181-BF60A13ABAB1}"/>
              </a:ext>
            </a:extLst>
          </p:cNvPr>
          <p:cNvSpPr/>
          <p:nvPr/>
        </p:nvSpPr>
        <p:spPr>
          <a:xfrm>
            <a:off x="7748395" y="419100"/>
            <a:ext cx="12999570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4399C31B-74D6-22D1-E7DA-8C9E9CE723C8}"/>
              </a:ext>
            </a:extLst>
          </p:cNvPr>
          <p:cNvSpPr/>
          <p:nvPr/>
        </p:nvSpPr>
        <p:spPr>
          <a:xfrm>
            <a:off x="7748395" y="5388801"/>
            <a:ext cx="13440897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AC1A1A2B-A1A6-1E38-B28B-C4A7692AAB79}"/>
              </a:ext>
            </a:extLst>
          </p:cNvPr>
          <p:cNvSpPr/>
          <p:nvPr/>
        </p:nvSpPr>
        <p:spPr>
          <a:xfrm>
            <a:off x="7743632" y="1623048"/>
            <a:ext cx="0" cy="8663952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0A796902-7258-621E-FA9E-F29D4F56FB0D}"/>
              </a:ext>
            </a:extLst>
          </p:cNvPr>
          <p:cNvGrpSpPr/>
          <p:nvPr/>
        </p:nvGrpSpPr>
        <p:grpSpPr>
          <a:xfrm>
            <a:off x="8535223" y="3150877"/>
            <a:ext cx="8692876" cy="1430508"/>
            <a:chOff x="0" y="-38100"/>
            <a:chExt cx="11590501" cy="2695137"/>
          </a:xfrm>
        </p:grpSpPr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52FAB4AE-1C30-9C46-D822-D86E7FB449D1}"/>
                </a:ext>
              </a:extLst>
            </p:cNvPr>
            <p:cNvSpPr txBox="1"/>
            <p:nvPr/>
          </p:nvSpPr>
          <p:spPr>
            <a:xfrm>
              <a:off x="0" y="2170434"/>
              <a:ext cx="11590501" cy="486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659"/>
                </a:lnSpc>
                <a:spcBef>
                  <a:spcPct val="0"/>
                </a:spcBef>
              </a:pPr>
              <a:endParaRPr sz="2800"/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D99B57B2-4D40-DDDC-E7EA-F83BD5FF4E8A}"/>
                </a:ext>
              </a:extLst>
            </p:cNvPr>
            <p:cNvSpPr txBox="1"/>
            <p:nvPr/>
          </p:nvSpPr>
          <p:spPr>
            <a:xfrm>
              <a:off x="0" y="-38100"/>
              <a:ext cx="11590501" cy="2609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363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Augmentation des services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environnement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par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l’embauche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d’un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technicien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à 35 h/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semaine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au lieu de 21 h.</a:t>
              </a:r>
            </a:p>
          </p:txBody>
        </p:sp>
      </p:grpSp>
      <p:grpSp>
        <p:nvGrpSpPr>
          <p:cNvPr id="22" name="Group 9">
            <a:extLst>
              <a:ext uri="{FF2B5EF4-FFF2-40B4-BE49-F238E27FC236}">
                <a16:creationId xmlns:a16="http://schemas.microsoft.com/office/drawing/2014/main" id="{27E228F5-C7BF-B14F-0D21-62F04F8DB8E0}"/>
              </a:ext>
            </a:extLst>
          </p:cNvPr>
          <p:cNvGrpSpPr/>
          <p:nvPr/>
        </p:nvGrpSpPr>
        <p:grpSpPr>
          <a:xfrm>
            <a:off x="8541403" y="5894842"/>
            <a:ext cx="8692876" cy="1700272"/>
            <a:chOff x="0" y="-38100"/>
            <a:chExt cx="11590501" cy="2604104"/>
          </a:xfrm>
        </p:grpSpPr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FA7AD3E1-9A53-5179-C287-A2FDBB97CCB5}"/>
                </a:ext>
              </a:extLst>
            </p:cNvPr>
            <p:cNvSpPr txBox="1"/>
            <p:nvPr/>
          </p:nvSpPr>
          <p:spPr>
            <a:xfrm>
              <a:off x="0" y="2170433"/>
              <a:ext cx="11590501" cy="395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659"/>
                </a:lnSpc>
                <a:spcBef>
                  <a:spcPct val="0"/>
                </a:spcBef>
              </a:pPr>
              <a:endParaRPr sz="2800"/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02F0B21F-8473-0D2F-FF1C-2898BF682F65}"/>
                </a:ext>
              </a:extLst>
            </p:cNvPr>
            <p:cNvSpPr txBox="1"/>
            <p:nvPr/>
          </p:nvSpPr>
          <p:spPr>
            <a:xfrm>
              <a:off x="0" y="-38100"/>
              <a:ext cx="11590501" cy="212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Acquisition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d’une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rétrocaveuse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aux travaux publics pour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permettre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la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continuité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des travaux de chemins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régie</a:t>
              </a: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interne.</a:t>
              </a:r>
            </a:p>
          </p:txBody>
        </p:sp>
      </p:grpSp>
      <p:sp>
        <p:nvSpPr>
          <p:cNvPr id="25" name="TextBox 7">
            <a:extLst>
              <a:ext uri="{FF2B5EF4-FFF2-40B4-BE49-F238E27FC236}">
                <a16:creationId xmlns:a16="http://schemas.microsoft.com/office/drawing/2014/main" id="{C8C903F5-8BBC-4011-8017-C1B17A71BA50}"/>
              </a:ext>
            </a:extLst>
          </p:cNvPr>
          <p:cNvSpPr txBox="1"/>
          <p:nvPr/>
        </p:nvSpPr>
        <p:spPr>
          <a:xfrm>
            <a:off x="8674401" y="9054993"/>
            <a:ext cx="8692876" cy="1046440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171450" lvl="0" indent="-1714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u="none" dirty="0">
                <a:latin typeface="Open Sans 1"/>
                <a:ea typeface="Open Sans 1"/>
                <a:cs typeface="Open Sans 1"/>
                <a:sym typeface="Open Sans 1"/>
              </a:rPr>
              <a:t>Fin des frais </a:t>
            </a:r>
            <a:r>
              <a:rPr lang="en-US" dirty="0" err="1">
                <a:latin typeface="Open Sans 1"/>
                <a:ea typeface="Open Sans 1"/>
                <a:cs typeface="Open Sans 1"/>
                <a:sym typeface="Open Sans 1"/>
              </a:rPr>
              <a:t>récurrents</a:t>
            </a:r>
            <a:r>
              <a:rPr lang="en-US" dirty="0">
                <a:latin typeface="Open Sans 1"/>
                <a:ea typeface="Open Sans 1"/>
                <a:cs typeface="Open Sans 1"/>
                <a:sym typeface="Open Sans 1"/>
              </a:rPr>
              <a:t> de location </a:t>
            </a:r>
          </a:p>
          <a:p>
            <a:pPr marL="171450" lvl="0" indent="-171450" algn="l">
              <a:spcBef>
                <a:spcPts val="600"/>
              </a:spcBef>
              <a:buFontTx/>
              <a:buChar char="-"/>
            </a:pPr>
            <a:r>
              <a:rPr lang="en-US" dirty="0">
                <a:latin typeface="Open Sans 1"/>
                <a:ea typeface="Open Sans 1"/>
                <a:cs typeface="Open Sans 1"/>
                <a:sym typeface="Open Sans 1"/>
              </a:rPr>
              <a:t>Les bacs </a:t>
            </a:r>
            <a:r>
              <a:rPr lang="en-US" dirty="0" err="1">
                <a:latin typeface="Open Sans 1"/>
                <a:ea typeface="Open Sans 1"/>
                <a:cs typeface="Open Sans 1"/>
                <a:sym typeface="Open Sans 1"/>
              </a:rPr>
              <a:t>deviennent</a:t>
            </a:r>
            <a:r>
              <a:rPr lang="en-US" dirty="0">
                <a:latin typeface="Open Sans 1"/>
                <a:ea typeface="Open Sans 1"/>
                <a:cs typeface="Open Sans 1"/>
                <a:sym typeface="Open Sans 1"/>
              </a:rPr>
              <a:t> la </a:t>
            </a:r>
            <a:r>
              <a:rPr lang="en-US" dirty="0" err="1">
                <a:latin typeface="Open Sans 1"/>
                <a:ea typeface="Open Sans 1"/>
                <a:cs typeface="Open Sans 1"/>
                <a:sym typeface="Open Sans 1"/>
              </a:rPr>
              <a:t>propriété</a:t>
            </a:r>
            <a:r>
              <a:rPr lang="en-US" dirty="0">
                <a:latin typeface="Open Sans 1"/>
                <a:ea typeface="Open Sans 1"/>
                <a:cs typeface="Open Sans 1"/>
                <a:sym typeface="Open Sans 1"/>
              </a:rPr>
              <a:t> des </a:t>
            </a:r>
            <a:r>
              <a:rPr lang="en-US" dirty="0" err="1">
                <a:latin typeface="Open Sans 1"/>
                <a:ea typeface="Open Sans 1"/>
                <a:cs typeface="Open Sans 1"/>
                <a:sym typeface="Open Sans 1"/>
              </a:rPr>
              <a:t>citoyens</a:t>
            </a:r>
            <a:r>
              <a:rPr lang="en-US" dirty="0">
                <a:latin typeface="Open Sans 1"/>
                <a:ea typeface="Open Sans 1"/>
                <a:cs typeface="Open Sans 1"/>
                <a:sym typeface="Open Sans 1"/>
              </a:rPr>
              <a:t>, et </a:t>
            </a:r>
            <a:r>
              <a:rPr lang="en-US" dirty="0" err="1">
                <a:latin typeface="Open Sans 1"/>
                <a:ea typeface="Open Sans 1"/>
                <a:cs typeface="Open Sans 1"/>
                <a:sym typeface="Open Sans 1"/>
              </a:rPr>
              <a:t>ce</a:t>
            </a:r>
            <a:r>
              <a:rPr lang="en-US" dirty="0">
                <a:latin typeface="Open Sans 1"/>
                <a:ea typeface="Open Sans 1"/>
                <a:cs typeface="Open Sans 1"/>
                <a:sym typeface="Open Sans 1"/>
              </a:rPr>
              <a:t>, à </a:t>
            </a:r>
            <a:r>
              <a:rPr lang="en-US" dirty="0" err="1">
                <a:latin typeface="Open Sans 1"/>
                <a:ea typeface="Open Sans 1"/>
                <a:cs typeface="Open Sans 1"/>
                <a:sym typeface="Open Sans 1"/>
              </a:rPr>
              <a:t>compter</a:t>
            </a:r>
            <a:r>
              <a:rPr lang="en-US" dirty="0">
                <a:latin typeface="Open Sans 1"/>
                <a:ea typeface="Open Sans 1"/>
                <a:cs typeface="Open Sans 1"/>
                <a:sym typeface="Open Sans 1"/>
              </a:rPr>
              <a:t> du 1</a:t>
            </a:r>
            <a:r>
              <a:rPr lang="en-US" baseline="30000" dirty="0">
                <a:latin typeface="Open Sans 1"/>
                <a:ea typeface="Open Sans 1"/>
                <a:cs typeface="Open Sans 1"/>
                <a:sym typeface="Open Sans 1"/>
              </a:rPr>
              <a:t>er </a:t>
            </a:r>
            <a:r>
              <a:rPr lang="en-US" dirty="0">
                <a:latin typeface="Open Sans 1"/>
                <a:ea typeface="Open Sans 1"/>
                <a:cs typeface="Open Sans 1"/>
                <a:sym typeface="Open Sans 1"/>
              </a:rPr>
              <a:t>Janvier 2025.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261D74BA-CA82-4F45-BD87-1D9D7E2B35B8}"/>
              </a:ext>
            </a:extLst>
          </p:cNvPr>
          <p:cNvSpPr txBox="1"/>
          <p:nvPr/>
        </p:nvSpPr>
        <p:spPr>
          <a:xfrm>
            <a:off x="8535223" y="8545790"/>
            <a:ext cx="869287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Acquisition des bacs (noirs et </a:t>
            </a:r>
            <a:r>
              <a:rPr lang="en-US" sz="33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bruns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27" name="AutoShape 16">
            <a:extLst>
              <a:ext uri="{FF2B5EF4-FFF2-40B4-BE49-F238E27FC236}">
                <a16:creationId xmlns:a16="http://schemas.microsoft.com/office/drawing/2014/main" id="{31B6F0EE-43DD-4E4C-AE19-C39B5B62D130}"/>
              </a:ext>
            </a:extLst>
          </p:cNvPr>
          <p:cNvSpPr/>
          <p:nvPr/>
        </p:nvSpPr>
        <p:spPr>
          <a:xfrm>
            <a:off x="7748395" y="8115300"/>
            <a:ext cx="12999570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5F9544FA-E670-4DBE-9711-F2AECE759DDB}"/>
              </a:ext>
            </a:extLst>
          </p:cNvPr>
          <p:cNvSpPr txBox="1"/>
          <p:nvPr/>
        </p:nvSpPr>
        <p:spPr>
          <a:xfrm>
            <a:off x="7748395" y="8587165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13926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37509" y="0"/>
            <a:ext cx="8350491" cy="10287000"/>
          </a:xfrm>
          <a:custGeom>
            <a:avLst/>
            <a:gdLst/>
            <a:ahLst/>
            <a:cxnLst/>
            <a:rect l="l" t="t" r="r" b="b"/>
            <a:pathLst>
              <a:path w="8350491" h="10287000">
                <a:moveTo>
                  <a:pt x="0" y="0"/>
                </a:moveTo>
                <a:lnTo>
                  <a:pt x="8350491" y="0"/>
                </a:lnTo>
                <a:lnTo>
                  <a:pt x="83504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254" r="-35254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335164" y="3635951"/>
            <a:ext cx="8384422" cy="1654052"/>
            <a:chOff x="0" y="0"/>
            <a:chExt cx="11179230" cy="2205403"/>
          </a:xfrm>
        </p:grpSpPr>
        <p:sp>
          <p:nvSpPr>
            <p:cNvPr id="4" name="TextBox 4"/>
            <p:cNvSpPr txBox="1"/>
            <p:nvPr/>
          </p:nvSpPr>
          <p:spPr>
            <a:xfrm>
              <a:off x="161667" y="-161925"/>
              <a:ext cx="10356836" cy="1876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178"/>
                </a:lnSpc>
              </a:pPr>
              <a:r>
                <a:rPr lang="en-US" sz="8482">
                  <a:solidFill>
                    <a:srgbClr val="056475"/>
                  </a:solidFill>
                  <a:latin typeface="Arial"/>
                  <a:ea typeface="Arial"/>
                  <a:cs typeface="Arial"/>
                  <a:sym typeface="Arial"/>
                </a:rPr>
                <a:t>Merci !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2135553"/>
              <a:ext cx="11179230" cy="0"/>
            </a:xfrm>
            <a:prstGeom prst="line">
              <a:avLst/>
            </a:prstGeom>
            <a:ln w="139700" cap="flat">
              <a:solidFill>
                <a:srgbClr val="476B9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0" y="0"/>
            <a:ext cx="11815344" cy="10287000"/>
          </a:xfrm>
          <a:custGeom>
            <a:avLst/>
            <a:gdLst/>
            <a:ahLst/>
            <a:cxnLst/>
            <a:rect l="l" t="t" r="r" b="b"/>
            <a:pathLst>
              <a:path w="11815344" h="10287000">
                <a:moveTo>
                  <a:pt x="0" y="0"/>
                </a:moveTo>
                <a:lnTo>
                  <a:pt x="11815344" y="0"/>
                </a:lnTo>
                <a:lnTo>
                  <a:pt x="11815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89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6032246" y="8101200"/>
            <a:ext cx="1866621" cy="1800796"/>
          </a:xfrm>
          <a:custGeom>
            <a:avLst/>
            <a:gdLst/>
            <a:ahLst/>
            <a:cxnLst/>
            <a:rect l="l" t="t" r="r" b="b"/>
            <a:pathLst>
              <a:path w="1866621" h="1800796">
                <a:moveTo>
                  <a:pt x="0" y="0"/>
                </a:moveTo>
                <a:lnTo>
                  <a:pt x="1866621" y="0"/>
                </a:lnTo>
                <a:lnTo>
                  <a:pt x="1866621" y="1800796"/>
                </a:lnTo>
                <a:lnTo>
                  <a:pt x="0" y="1800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3260214" y="9258300"/>
            <a:ext cx="2534323" cy="513405"/>
          </a:xfrm>
          <a:custGeom>
            <a:avLst/>
            <a:gdLst/>
            <a:ahLst/>
            <a:cxnLst/>
            <a:rect l="l" t="t" r="r" b="b"/>
            <a:pathLst>
              <a:path w="2534323" h="513405">
                <a:moveTo>
                  <a:pt x="0" y="0"/>
                </a:moveTo>
                <a:lnTo>
                  <a:pt x="2534322" y="0"/>
                </a:lnTo>
                <a:lnTo>
                  <a:pt x="2534322" y="513405"/>
                </a:lnTo>
                <a:lnTo>
                  <a:pt x="0" y="51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212968"/>
            <a:ext cx="5784164" cy="156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608"/>
              </a:lnSpc>
              <a:spcBef>
                <a:spcPct val="0"/>
              </a:spcBef>
            </a:pPr>
            <a:r>
              <a:rPr lang="en-US" sz="9644" u="none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Défis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743632" y="2015068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48395" y="4354825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48395" y="7098790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535223" y="1974738"/>
            <a:ext cx="8717897" cy="1361426"/>
            <a:chOff x="-33361" y="436708"/>
            <a:chExt cx="11623862" cy="199204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170433"/>
              <a:ext cx="11590501" cy="258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33361" y="436708"/>
              <a:ext cx="11590501" cy="1922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30"/>
                </a:lnSpc>
              </a:pP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Atteindre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l’équilibre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budgétaire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et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préserver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une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pérennité</a:t>
              </a:r>
              <a:endPara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0" indent="0" algn="l">
                <a:lnSpc>
                  <a:spcPts val="3630"/>
                </a:lnSpc>
                <a:spcBef>
                  <a:spcPct val="0"/>
                </a:spcBef>
              </a:pPr>
              <a:endPara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AutoShape 15"/>
          <p:cNvSpPr/>
          <p:nvPr/>
        </p:nvSpPr>
        <p:spPr>
          <a:xfrm>
            <a:off x="7748395" y="4150099"/>
            <a:ext cx="13186450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6" name="AutoShape 16"/>
          <p:cNvSpPr/>
          <p:nvPr/>
        </p:nvSpPr>
        <p:spPr>
          <a:xfrm>
            <a:off x="7748395" y="1623048"/>
            <a:ext cx="12999570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7" name="AutoShape 17"/>
          <p:cNvSpPr/>
          <p:nvPr/>
        </p:nvSpPr>
        <p:spPr>
          <a:xfrm>
            <a:off x="7748395" y="6592749"/>
            <a:ext cx="13440897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8" name="AutoShape 18"/>
          <p:cNvSpPr/>
          <p:nvPr/>
        </p:nvSpPr>
        <p:spPr>
          <a:xfrm>
            <a:off x="7743632" y="1623048"/>
            <a:ext cx="0" cy="8663952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7B9321A5-74A4-C3CD-B497-CCA79AE0C970}"/>
              </a:ext>
            </a:extLst>
          </p:cNvPr>
          <p:cNvGrpSpPr/>
          <p:nvPr/>
        </p:nvGrpSpPr>
        <p:grpSpPr>
          <a:xfrm>
            <a:off x="8535223" y="4354825"/>
            <a:ext cx="8692876" cy="1309340"/>
            <a:chOff x="0" y="-38100"/>
            <a:chExt cx="11590501" cy="2466851"/>
          </a:xfrm>
        </p:grpSpPr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2A1A9506-9295-E456-EA9B-FF9EE61AFD72}"/>
                </a:ext>
              </a:extLst>
            </p:cNvPr>
            <p:cNvSpPr txBox="1"/>
            <p:nvPr/>
          </p:nvSpPr>
          <p:spPr>
            <a:xfrm>
              <a:off x="0" y="2170433"/>
              <a:ext cx="11590501" cy="258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3CA166A3-31C8-567F-D794-4D31F124AAF8}"/>
                </a:ext>
              </a:extLst>
            </p:cNvPr>
            <p:cNvSpPr txBox="1"/>
            <p:nvPr/>
          </p:nvSpPr>
          <p:spPr>
            <a:xfrm>
              <a:off x="0" y="-38100"/>
              <a:ext cx="11590501" cy="1739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Maintenir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les services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actuels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dans un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principe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d’amélioration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continue</a:t>
              </a:r>
            </a:p>
          </p:txBody>
        </p:sp>
      </p:grpSp>
      <p:grpSp>
        <p:nvGrpSpPr>
          <p:cNvPr id="22" name="Group 9">
            <a:extLst>
              <a:ext uri="{FF2B5EF4-FFF2-40B4-BE49-F238E27FC236}">
                <a16:creationId xmlns:a16="http://schemas.microsoft.com/office/drawing/2014/main" id="{E18D97C0-7753-176B-8800-658BA9606969}"/>
              </a:ext>
            </a:extLst>
          </p:cNvPr>
          <p:cNvGrpSpPr/>
          <p:nvPr/>
        </p:nvGrpSpPr>
        <p:grpSpPr>
          <a:xfrm>
            <a:off x="8541403" y="7098790"/>
            <a:ext cx="8692876" cy="1610657"/>
            <a:chOff x="0" y="-38100"/>
            <a:chExt cx="11590501" cy="2466851"/>
          </a:xfrm>
        </p:grpSpPr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0C0E6482-C172-6E8A-DBA0-EF9F1810CCFD}"/>
                </a:ext>
              </a:extLst>
            </p:cNvPr>
            <p:cNvSpPr txBox="1"/>
            <p:nvPr/>
          </p:nvSpPr>
          <p:spPr>
            <a:xfrm>
              <a:off x="0" y="2170433"/>
              <a:ext cx="11590501" cy="258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868C1AF7-1B38-9CE2-9FA6-7A40964E380E}"/>
                </a:ext>
              </a:extLst>
            </p:cNvPr>
            <p:cNvSpPr txBox="1"/>
            <p:nvPr/>
          </p:nvSpPr>
          <p:spPr>
            <a:xfrm>
              <a:off x="0" y="-38100"/>
              <a:ext cx="11590501" cy="1414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Manque de personnel et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pénurie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de la main-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d’œuvre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qualifiée</a:t>
              </a:r>
              <a:endPara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212968"/>
            <a:ext cx="5784164" cy="156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608"/>
              </a:lnSpc>
              <a:spcBef>
                <a:spcPct val="0"/>
              </a:spcBef>
            </a:pPr>
            <a:r>
              <a:rPr lang="en-US" sz="9644" u="none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Défis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748395" y="1536842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48395" y="4029717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48395" y="7002282"/>
            <a:ext cx="635238" cy="128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78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</a:p>
        </p:txBody>
      </p:sp>
      <p:sp>
        <p:nvSpPr>
          <p:cNvPr id="15" name="AutoShape 15"/>
          <p:cNvSpPr/>
          <p:nvPr/>
        </p:nvSpPr>
        <p:spPr>
          <a:xfrm>
            <a:off x="7748395" y="3824991"/>
            <a:ext cx="13186450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6" name="AutoShape 16"/>
          <p:cNvSpPr/>
          <p:nvPr/>
        </p:nvSpPr>
        <p:spPr>
          <a:xfrm>
            <a:off x="7748395" y="952500"/>
            <a:ext cx="12999570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7" name="AutoShape 17"/>
          <p:cNvSpPr/>
          <p:nvPr/>
        </p:nvSpPr>
        <p:spPr>
          <a:xfrm>
            <a:off x="7748395" y="6496241"/>
            <a:ext cx="13440897" cy="0"/>
          </a:xfrm>
          <a:prstGeom prst="line">
            <a:avLst/>
          </a:prstGeom>
          <a:ln w="9525" cap="rnd">
            <a:solidFill>
              <a:srgbClr val="88A2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8" name="AutoShape 18"/>
          <p:cNvSpPr/>
          <p:nvPr/>
        </p:nvSpPr>
        <p:spPr>
          <a:xfrm>
            <a:off x="7748395" y="952500"/>
            <a:ext cx="0" cy="8663952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163ABC66-1250-9108-F95C-DBD3F4F3FF04}"/>
              </a:ext>
            </a:extLst>
          </p:cNvPr>
          <p:cNvGrpSpPr/>
          <p:nvPr/>
        </p:nvGrpSpPr>
        <p:grpSpPr>
          <a:xfrm>
            <a:off x="8683927" y="1300604"/>
            <a:ext cx="8696827" cy="2353436"/>
            <a:chOff x="400392" y="-39579"/>
            <a:chExt cx="11595769" cy="3137915"/>
          </a:xfrm>
        </p:grpSpPr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F921D7D7-82F3-E9CD-C2C9-CD451B0519FF}"/>
                </a:ext>
              </a:extLst>
            </p:cNvPr>
            <p:cNvSpPr txBox="1"/>
            <p:nvPr/>
          </p:nvSpPr>
          <p:spPr>
            <a:xfrm>
              <a:off x="405660" y="1456861"/>
              <a:ext cx="11590501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fr-CA" sz="2000" dirty="0">
                  <a:latin typeface="Open Sans 1"/>
                  <a:ea typeface="Open Sans 1"/>
                  <a:cs typeface="Open Sans 1"/>
                </a:rPr>
                <a:t>2022 : 155 000 $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fr-CA" sz="2000" dirty="0">
                  <a:latin typeface="Open Sans 1"/>
                  <a:ea typeface="Open Sans 1"/>
                  <a:cs typeface="Open Sans 1"/>
                </a:rPr>
                <a:t>2023 : 75 000 $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fr-CA" sz="2000" dirty="0">
                  <a:latin typeface="Open Sans 1"/>
                  <a:ea typeface="Open Sans 1"/>
                  <a:cs typeface="Open Sans 1"/>
                </a:rPr>
                <a:t>2024 : 115 000 $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fr-CA" sz="2000" dirty="0">
                  <a:latin typeface="Open Sans 1"/>
                  <a:ea typeface="Open Sans 1"/>
                  <a:cs typeface="Open Sans 1"/>
                </a:rPr>
                <a:t>2025 : 0 $</a:t>
              </a:r>
              <a:endParaRPr sz="2000" dirty="0"/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37323A6A-073B-CA6F-D52E-BE139C7996B4}"/>
                </a:ext>
              </a:extLst>
            </p:cNvPr>
            <p:cNvSpPr txBox="1"/>
            <p:nvPr/>
          </p:nvSpPr>
          <p:spPr>
            <a:xfrm>
              <a:off x="400392" y="-39579"/>
              <a:ext cx="11590501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Fin de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l’appropriation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du surplus pour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équilibrer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le budget des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années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antérieures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</p:txBody>
        </p:sp>
      </p:grpSp>
      <p:grpSp>
        <p:nvGrpSpPr>
          <p:cNvPr id="22" name="Group 9">
            <a:extLst>
              <a:ext uri="{FF2B5EF4-FFF2-40B4-BE49-F238E27FC236}">
                <a16:creationId xmlns:a16="http://schemas.microsoft.com/office/drawing/2014/main" id="{D2A692EC-D779-4299-2A4E-6C481EACC308}"/>
              </a:ext>
            </a:extLst>
          </p:cNvPr>
          <p:cNvGrpSpPr/>
          <p:nvPr/>
        </p:nvGrpSpPr>
        <p:grpSpPr>
          <a:xfrm>
            <a:off x="8683927" y="4088063"/>
            <a:ext cx="8692876" cy="2197820"/>
            <a:chOff x="0" y="-38100"/>
            <a:chExt cx="11590501" cy="2930427"/>
          </a:xfrm>
        </p:grpSpPr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1C7C52F6-2317-6FFC-3963-A6C7299F2EB4}"/>
                </a:ext>
              </a:extLst>
            </p:cNvPr>
            <p:cNvSpPr txBox="1"/>
            <p:nvPr/>
          </p:nvSpPr>
          <p:spPr>
            <a:xfrm>
              <a:off x="0" y="1414999"/>
              <a:ext cx="11590501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fr-CA" dirty="0">
                  <a:latin typeface="Open Sans 1" panose="020B0604020202020204" charset="0"/>
                  <a:ea typeface="Open Sans 1" panose="020B0604020202020204" charset="0"/>
                  <a:cs typeface="Open Sans 1" panose="020B0604020202020204" charset="0"/>
                </a:rPr>
                <a:t>2022 : 462 000 $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fr-CA" dirty="0">
                  <a:latin typeface="Open Sans 1" panose="020B0604020202020204" charset="0"/>
                  <a:ea typeface="Open Sans 1" panose="020B0604020202020204" charset="0"/>
                  <a:cs typeface="Open Sans 1" panose="020B0604020202020204" charset="0"/>
                </a:rPr>
                <a:t>2023 : 472 628 $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fr-CA" dirty="0">
                  <a:latin typeface="Open Sans 1" panose="020B0604020202020204" charset="0"/>
                  <a:ea typeface="Open Sans 1" panose="020B0604020202020204" charset="0"/>
                  <a:cs typeface="Open Sans 1" panose="020B0604020202020204" charset="0"/>
                </a:rPr>
                <a:t>2024 : 325 703 $ 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fr-CA" dirty="0">
                  <a:latin typeface="Open Sans 1" panose="020B0604020202020204" charset="0"/>
                  <a:ea typeface="Open Sans 1" panose="020B0604020202020204" charset="0"/>
                  <a:cs typeface="Open Sans 1" panose="020B0604020202020204" charset="0"/>
                </a:rPr>
                <a:t>2025 : 182 420 $</a:t>
              </a:r>
              <a:endParaRPr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2F822CC4-3CC7-F7DC-B164-1A4C5C6A097F}"/>
                </a:ext>
              </a:extLst>
            </p:cNvPr>
            <p:cNvSpPr txBox="1"/>
            <p:nvPr/>
          </p:nvSpPr>
          <p:spPr>
            <a:xfrm>
              <a:off x="0" y="-38100"/>
              <a:ext cx="11590501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Négociation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d’une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entente pour la gestion des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déchets</a:t>
              </a:r>
              <a:r>
                <a:rPr lang="en-US" sz="33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et des matières </a:t>
              </a:r>
              <a:r>
                <a:rPr lang="en-US" sz="33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organiques</a:t>
              </a:r>
              <a:endPara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B3265C13-D7B0-9935-C9A8-4894C609A9C5}"/>
              </a:ext>
            </a:extLst>
          </p:cNvPr>
          <p:cNvSpPr txBox="1"/>
          <p:nvPr/>
        </p:nvSpPr>
        <p:spPr>
          <a:xfrm>
            <a:off x="8683927" y="6721673"/>
            <a:ext cx="8692876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Reprise de la </a:t>
            </a:r>
            <a:r>
              <a:rPr lang="en-US" sz="33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collecte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selective (</a:t>
            </a:r>
            <a:r>
              <a:rPr lang="en-US" sz="33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recyclage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par </a:t>
            </a:r>
            <a:r>
              <a:rPr lang="en-US" sz="33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Éco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Entreprise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Québec (ÉEQ)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0F35ABC-2A6C-1239-91F4-97B507353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510673"/>
              </p:ext>
            </p:extLst>
          </p:nvPr>
        </p:nvGraphicFramePr>
        <p:xfrm>
          <a:off x="8683927" y="8003540"/>
          <a:ext cx="869287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575">
                  <a:extLst>
                    <a:ext uri="{9D8B030D-6E8A-4147-A177-3AD203B41FA5}">
                      <a16:colId xmlns:a16="http://schemas.microsoft.com/office/drawing/2014/main" val="4013491205"/>
                    </a:ext>
                  </a:extLst>
                </a:gridCol>
                <a:gridCol w="1738575">
                  <a:extLst>
                    <a:ext uri="{9D8B030D-6E8A-4147-A177-3AD203B41FA5}">
                      <a16:colId xmlns:a16="http://schemas.microsoft.com/office/drawing/2014/main" val="4017070116"/>
                    </a:ext>
                  </a:extLst>
                </a:gridCol>
                <a:gridCol w="1738575">
                  <a:extLst>
                    <a:ext uri="{9D8B030D-6E8A-4147-A177-3AD203B41FA5}">
                      <a16:colId xmlns:a16="http://schemas.microsoft.com/office/drawing/2014/main" val="3886873409"/>
                    </a:ext>
                  </a:extLst>
                </a:gridCol>
                <a:gridCol w="1738575">
                  <a:extLst>
                    <a:ext uri="{9D8B030D-6E8A-4147-A177-3AD203B41FA5}">
                      <a16:colId xmlns:a16="http://schemas.microsoft.com/office/drawing/2014/main" val="1287436508"/>
                    </a:ext>
                  </a:extLst>
                </a:gridCol>
                <a:gridCol w="1738575">
                  <a:extLst>
                    <a:ext uri="{9D8B030D-6E8A-4147-A177-3AD203B41FA5}">
                      <a16:colId xmlns:a16="http://schemas.microsoft.com/office/drawing/2014/main" val="248784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2022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2023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2024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2025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61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b="1" dirty="0"/>
                        <a:t>Revenu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108 765 $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108 765 $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124 860 $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0 $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540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b="1" dirty="0"/>
                        <a:t>Dépense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108 000 $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130 912 $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98 173 $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0 $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888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b="1" dirty="0"/>
                        <a:t>Écart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765 $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(22 147 $)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(26 687 $)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0 $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489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C8D588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08755" y="3990975"/>
            <a:ext cx="13470489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 grandes lignes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12371" y="1549681"/>
            <a:ext cx="1086325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Les grandes lignes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86127" y="3511312"/>
            <a:ext cx="4304319" cy="1543050"/>
            <a:chOff x="0" y="0"/>
            <a:chExt cx="1133648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3648" cy="406400"/>
            </a:xfrm>
            <a:custGeom>
              <a:avLst/>
              <a:gdLst/>
              <a:ahLst/>
              <a:cxnLst/>
              <a:rect l="l" t="t" r="r" b="b"/>
              <a:pathLst>
                <a:path w="1133648" h="406400">
                  <a:moveTo>
                    <a:pt x="91731" y="0"/>
                  </a:moveTo>
                  <a:lnTo>
                    <a:pt x="1041917" y="0"/>
                  </a:lnTo>
                  <a:cubicBezTo>
                    <a:pt x="1066245" y="0"/>
                    <a:pt x="1089578" y="9664"/>
                    <a:pt x="1106780" y="26867"/>
                  </a:cubicBezTo>
                  <a:cubicBezTo>
                    <a:pt x="1123983" y="44070"/>
                    <a:pt x="1133648" y="67402"/>
                    <a:pt x="1133648" y="91731"/>
                  </a:cubicBezTo>
                  <a:lnTo>
                    <a:pt x="1133648" y="314669"/>
                  </a:lnTo>
                  <a:cubicBezTo>
                    <a:pt x="1133648" y="338998"/>
                    <a:pt x="1123983" y="362330"/>
                    <a:pt x="1106780" y="379533"/>
                  </a:cubicBezTo>
                  <a:cubicBezTo>
                    <a:pt x="1089578" y="396736"/>
                    <a:pt x="1066245" y="406400"/>
                    <a:pt x="1041917" y="406400"/>
                  </a:cubicBezTo>
                  <a:lnTo>
                    <a:pt x="91731" y="406400"/>
                  </a:lnTo>
                  <a:cubicBezTo>
                    <a:pt x="67402" y="406400"/>
                    <a:pt x="44070" y="396736"/>
                    <a:pt x="26867" y="379533"/>
                  </a:cubicBezTo>
                  <a:cubicBezTo>
                    <a:pt x="9664" y="362330"/>
                    <a:pt x="0" y="338998"/>
                    <a:pt x="0" y="314669"/>
                  </a:cubicBezTo>
                  <a:lnTo>
                    <a:pt x="0" y="91731"/>
                  </a:lnTo>
                  <a:cubicBezTo>
                    <a:pt x="0" y="67402"/>
                    <a:pt x="9664" y="44070"/>
                    <a:pt x="26867" y="26867"/>
                  </a:cubicBezTo>
                  <a:cubicBezTo>
                    <a:pt x="44070" y="9664"/>
                    <a:pt x="67402" y="0"/>
                    <a:pt x="91731" y="0"/>
                  </a:cubicBezTo>
                  <a:close/>
                </a:path>
              </a:pathLst>
            </a:custGeom>
            <a:solidFill>
              <a:srgbClr val="C8D58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3364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699" y="3564828"/>
            <a:ext cx="5219173" cy="1148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Revenus</a:t>
            </a:r>
            <a:endParaRPr lang="en-US" sz="63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316568" y="6113223"/>
            <a:ext cx="6943792" cy="1543050"/>
            <a:chOff x="0" y="0"/>
            <a:chExt cx="1828818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28818" cy="406400"/>
            </a:xfrm>
            <a:custGeom>
              <a:avLst/>
              <a:gdLst/>
              <a:ahLst/>
              <a:cxnLst/>
              <a:rect l="l" t="t" r="r" b="b"/>
              <a:pathLst>
                <a:path w="1828818" h="406400">
                  <a:moveTo>
                    <a:pt x="56862" y="0"/>
                  </a:moveTo>
                  <a:lnTo>
                    <a:pt x="1771956" y="0"/>
                  </a:lnTo>
                  <a:cubicBezTo>
                    <a:pt x="1803360" y="0"/>
                    <a:pt x="1828818" y="25458"/>
                    <a:pt x="1828818" y="56862"/>
                  </a:cubicBezTo>
                  <a:lnTo>
                    <a:pt x="1828818" y="349538"/>
                  </a:lnTo>
                  <a:cubicBezTo>
                    <a:pt x="1828818" y="380942"/>
                    <a:pt x="1803360" y="406400"/>
                    <a:pt x="1771956" y="406400"/>
                  </a:cubicBezTo>
                  <a:lnTo>
                    <a:pt x="56862" y="406400"/>
                  </a:lnTo>
                  <a:cubicBezTo>
                    <a:pt x="25458" y="406400"/>
                    <a:pt x="0" y="380942"/>
                    <a:pt x="0" y="349538"/>
                  </a:cubicBezTo>
                  <a:lnTo>
                    <a:pt x="0" y="56862"/>
                  </a:lnTo>
                  <a:cubicBezTo>
                    <a:pt x="0" y="25458"/>
                    <a:pt x="25458" y="0"/>
                    <a:pt x="56862" y="0"/>
                  </a:cubicBezTo>
                  <a:close/>
                </a:path>
              </a:pathLst>
            </a:custGeom>
            <a:solidFill>
              <a:srgbClr val="C8D58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2881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07094" y="6280916"/>
            <a:ext cx="6670106" cy="1148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Rôle</a:t>
            </a:r>
            <a:r>
              <a:rPr lang="en-US" sz="6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d’évaluation</a:t>
            </a:r>
            <a:r>
              <a:rPr lang="en-US" sz="6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913754"/>
              </p:ext>
            </p:extLst>
          </p:nvPr>
        </p:nvGraphicFramePr>
        <p:xfrm>
          <a:off x="9439701" y="3580529"/>
          <a:ext cx="7794435" cy="1404616"/>
        </p:xfrm>
        <a:graphic>
          <a:graphicData uri="http://schemas.openxmlformats.org/drawingml/2006/table">
            <a:tbl>
              <a:tblPr/>
              <a:tblGrid>
                <a:gridCol w="2598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8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8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2791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2023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2024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2025</a:t>
                      </a: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825">
                <a:tc>
                  <a:txBody>
                    <a:bodyPr/>
                    <a:lstStyle/>
                    <a:p>
                      <a:pPr algn="ctr">
                        <a:lnSpc>
                          <a:spcPts val="29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4 464 150 $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4 832 528 $ 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4 873 370 (0,85 %)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711908" y="9268738"/>
            <a:ext cx="16547392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Les variations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proviennent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essentiellement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des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permis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rénovations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d’améliorations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des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nouvelles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constructions.</a:t>
            </a:r>
          </a:p>
        </p:txBody>
      </p:sp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505166"/>
              </p:ext>
            </p:extLst>
          </p:nvPr>
        </p:nvGraphicFramePr>
        <p:xfrm>
          <a:off x="9448800" y="5968562"/>
          <a:ext cx="7813911" cy="2279214"/>
        </p:xfrm>
        <a:graphic>
          <a:graphicData uri="http://schemas.openxmlformats.org/drawingml/2006/table">
            <a:tbl>
              <a:tblPr/>
              <a:tblGrid>
                <a:gridCol w="2604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4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4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87110"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Valeur </a:t>
                      </a:r>
                      <a:r>
                        <a:rPr lang="en-US" sz="2580" b="1" dirty="0" err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foncière</a:t>
                      </a:r>
                      <a:endParaRPr lang="en-US" sz="1100" dirty="0"/>
                    </a:p>
                    <a:p>
                      <a:pPr algn="ctr">
                        <a:lnSpc>
                          <a:spcPts val="3613"/>
                        </a:lnSpc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2023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Valeur </a:t>
                      </a:r>
                      <a:r>
                        <a:rPr lang="en-US" sz="2580" b="1" dirty="0" err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foncière</a:t>
                      </a:r>
                      <a:endParaRPr lang="en-US" sz="1100" dirty="0"/>
                    </a:p>
                    <a:p>
                      <a:pPr algn="ctr">
                        <a:lnSpc>
                          <a:spcPts val="3613"/>
                        </a:lnSpc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2024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Valeur </a:t>
                      </a:r>
                      <a:r>
                        <a:rPr lang="en-US" sz="2580" b="1" dirty="0" err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foncière</a:t>
                      </a:r>
                      <a:endParaRPr lang="en-US" sz="1100" dirty="0"/>
                    </a:p>
                    <a:p>
                      <a:pPr algn="ctr">
                        <a:lnSpc>
                          <a:spcPts val="3613"/>
                        </a:lnSpc>
                      </a:pPr>
                      <a:r>
                        <a:rPr lang="en-US" sz="2580" b="1" dirty="0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2025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5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104">
                <a:tc>
                  <a:txBody>
                    <a:bodyPr/>
                    <a:lstStyle/>
                    <a:p>
                      <a:pPr algn="ctr">
                        <a:lnSpc>
                          <a:spcPts val="29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489 934 300 $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499 482 600 $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13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506 760 900 $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056475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589831" y="3990975"/>
            <a:ext cx="9108338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Revenus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220680"/>
              </p:ext>
            </p:extLst>
          </p:nvPr>
        </p:nvGraphicFramePr>
        <p:xfrm>
          <a:off x="7239000" y="1409700"/>
          <a:ext cx="10297266" cy="7616371"/>
        </p:xfrm>
        <a:graphic>
          <a:graphicData uri="http://schemas.openxmlformats.org/drawingml/2006/table">
            <a:tbl>
              <a:tblPr/>
              <a:tblGrid>
                <a:gridCol w="5173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7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6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198"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2024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2025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just">
                        <a:lnSpc>
                          <a:spcPts val="2352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Taxe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foncière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générale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2 080 345 $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2 486 676 $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Sûreté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du Québec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298 191 $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322 300 $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Quotes-parts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268 222 $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280 746 $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Connexion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Matawinie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fibre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optique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23 476 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Environnement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54 444 $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55 237 $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Taxes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règlements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d’emprunts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233 622 $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239 689 $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Taxes de fonds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roulement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19 541 $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13 176 $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Autres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revenus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taxes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Taxe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collecte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à trois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voies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345 800 $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182 420 $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just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Achats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bacs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uniquement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pour 2025)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41 488 $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41766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just">
                        <a:lnSpc>
                          <a:spcPts val="2352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Taxes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insectes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piqueurs	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187 179 $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214 785 $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just">
                        <a:lnSpc>
                          <a:spcPts val="2352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Taxes </a:t>
                      </a:r>
                      <a:r>
                        <a:rPr lang="en-US" sz="2000" b="1" dirty="0" err="1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spéciales</a:t>
                      </a:r>
                      <a:r>
                        <a:rPr lang="en-US" sz="2000" b="1" dirty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déneigement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>
                        <a:lnSpc>
                          <a:spcPts val="2671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Taxes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spéciales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Résidence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tourisme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26 000 $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37 500 $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81206">
                <a:tc>
                  <a:txBody>
                    <a:bodyPr/>
                    <a:lstStyle/>
                    <a:p>
                      <a:pPr algn="just">
                        <a:lnSpc>
                          <a:spcPts val="2679"/>
                        </a:lnSpc>
                        <a:defRPr/>
                      </a:pPr>
                      <a:r>
                        <a:rPr lang="en-US" sz="1684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TOTAL REVENUS DE TAXATION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647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3 650 820 $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3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3 949 017 $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3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256597" y="3969389"/>
            <a:ext cx="5487044" cy="5990790"/>
            <a:chOff x="0" y="0"/>
            <a:chExt cx="5816049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16049" cy="6350000"/>
            </a:xfrm>
            <a:custGeom>
              <a:avLst/>
              <a:gdLst/>
              <a:ahLst/>
              <a:cxnLst/>
              <a:rect l="l" t="t" r="r" b="b"/>
              <a:pathLst>
                <a:path w="5816049" h="6350000">
                  <a:moveTo>
                    <a:pt x="4265102" y="6350000"/>
                  </a:moveTo>
                  <a:lnTo>
                    <a:pt x="1550946" y="6350000"/>
                  </a:lnTo>
                  <a:cubicBezTo>
                    <a:pt x="694048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694048" y="0"/>
                    <a:pt x="1550946" y="0"/>
                  </a:cubicBezTo>
                  <a:lnTo>
                    <a:pt x="4265102" y="0"/>
                  </a:lnTo>
                  <a:cubicBezTo>
                    <a:pt x="5122001" y="0"/>
                    <a:pt x="5816049" y="454660"/>
                    <a:pt x="5816049" y="1016000"/>
                  </a:cubicBezTo>
                  <a:lnTo>
                    <a:pt x="5816049" y="5334000"/>
                  </a:lnTo>
                  <a:cubicBezTo>
                    <a:pt x="5816049" y="5895340"/>
                    <a:pt x="5122001" y="6350000"/>
                    <a:pt x="4265102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4190" r="-39683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56044" y="1189357"/>
            <a:ext cx="798201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7"/>
              </a:lnSpc>
            </a:pPr>
            <a:r>
              <a:rPr lang="en-US" sz="5081" spc="-106" dirty="0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Taxes sur la </a:t>
            </a:r>
            <a:r>
              <a:rPr lang="en-US" sz="5081" spc="-106" dirty="0" err="1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valeur</a:t>
            </a:r>
            <a:r>
              <a:rPr lang="en-US" sz="5081" spc="-106" dirty="0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081" spc="-106" dirty="0" err="1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foncière</a:t>
            </a:r>
            <a:endParaRPr lang="en-US" sz="5081" spc="-106" dirty="0">
              <a:solidFill>
                <a:srgbClr val="05647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752632" y="1038225"/>
            <a:ext cx="16547433" cy="0"/>
          </a:xfrm>
          <a:prstGeom prst="line">
            <a:avLst/>
          </a:prstGeom>
          <a:ln w="19050" cap="flat">
            <a:solidFill>
              <a:srgbClr val="99A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524479"/>
              </p:ext>
            </p:extLst>
          </p:nvPr>
        </p:nvGraphicFramePr>
        <p:xfrm>
          <a:off x="7275490" y="2017710"/>
          <a:ext cx="9983810" cy="1190625"/>
        </p:xfrm>
        <a:graphic>
          <a:graphicData uri="http://schemas.openxmlformats.org/drawingml/2006/table">
            <a:tbl>
              <a:tblPr/>
              <a:tblGrid>
                <a:gridCol w="5015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9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9112"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2024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2025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513">
                <a:tc>
                  <a:txBody>
                    <a:bodyPr/>
                    <a:lstStyle/>
                    <a:p>
                      <a:pPr algn="just">
                        <a:lnSpc>
                          <a:spcPts val="2352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Gouvernement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du Québec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151 429 $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152 784 $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752632" y="1527173"/>
            <a:ext cx="10514763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7"/>
              </a:lnSpc>
            </a:pPr>
            <a:r>
              <a:rPr lang="en-US" sz="5081" spc="-106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Compensations tenant lieu de taxes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326045"/>
              </p:ext>
            </p:extLst>
          </p:nvPr>
        </p:nvGraphicFramePr>
        <p:xfrm>
          <a:off x="7275490" y="4779169"/>
          <a:ext cx="9983810" cy="2217634"/>
        </p:xfrm>
        <a:graphic>
          <a:graphicData uri="http://schemas.openxmlformats.org/drawingml/2006/table">
            <a:tbl>
              <a:tblPr/>
              <a:tblGrid>
                <a:gridCol w="5015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9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2898">
                <a:tc>
                  <a:txBody>
                    <a:bodyPr/>
                    <a:lstStyle/>
                    <a:p>
                      <a:pPr algn="ctr">
                        <a:lnSpc>
                          <a:spcPts val="1884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2024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474"/>
                        </a:lnSpc>
                        <a:defRPr/>
                      </a:pPr>
                      <a:r>
                        <a:rPr lang="en-US" sz="2184" b="1" dirty="0">
                          <a:solidFill>
                            <a:srgbClr val="056475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2025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258">
                <a:tc>
                  <a:txBody>
                    <a:bodyPr/>
                    <a:lstStyle/>
                    <a:p>
                      <a:pPr algn="just">
                        <a:lnSpc>
                          <a:spcPts val="2352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Subventions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gouvernementales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333 986 $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333 032 $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220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/>
                          <a:cs typeface="Arial" panose="020B0604020202020204" pitchFamily="34" charset="0"/>
                          <a:sym typeface="Arimo"/>
                        </a:rPr>
                        <a:t>Péréquation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56 729 $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86 329 $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258">
                <a:tc>
                  <a:txBody>
                    <a:bodyPr/>
                    <a:lstStyle/>
                    <a:p>
                      <a:pPr algn="just">
                        <a:lnSpc>
                          <a:spcPts val="2352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Recyclage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compensation </a:t>
                      </a:r>
                      <a:endParaRPr lang="en-US" sz="2000" b="1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108 765 $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84"/>
                        </a:lnSpc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0 $</a:t>
                      </a:r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CF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752632" y="4288631"/>
            <a:ext cx="10514763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7"/>
              </a:lnSpc>
            </a:pPr>
            <a:r>
              <a:rPr lang="en-US" sz="5081" spc="-106">
                <a:solidFill>
                  <a:srgbClr val="056475"/>
                </a:solidFill>
                <a:latin typeface="Arial"/>
                <a:ea typeface="Arial"/>
                <a:cs typeface="Arial"/>
                <a:sym typeface="Arial"/>
              </a:rPr>
              <a:t>Transferts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5745956"/>
            <a:ext cx="5158302" cy="4214223"/>
            <a:chOff x="0" y="0"/>
            <a:chExt cx="9081248" cy="74191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81248" cy="7419186"/>
            </a:xfrm>
            <a:custGeom>
              <a:avLst/>
              <a:gdLst/>
              <a:ahLst/>
              <a:cxnLst/>
              <a:rect l="l" t="t" r="r" b="b"/>
              <a:pathLst>
                <a:path w="9081248" h="7419186">
                  <a:moveTo>
                    <a:pt x="6659582" y="7419186"/>
                  </a:moveTo>
                  <a:lnTo>
                    <a:pt x="2421666" y="7419186"/>
                  </a:lnTo>
                  <a:cubicBezTo>
                    <a:pt x="1083696" y="7419186"/>
                    <a:pt x="0" y="6887973"/>
                    <a:pt x="0" y="6232116"/>
                  </a:cubicBezTo>
                  <a:lnTo>
                    <a:pt x="0" y="1187070"/>
                  </a:lnTo>
                  <a:cubicBezTo>
                    <a:pt x="0" y="531214"/>
                    <a:pt x="1083696" y="0"/>
                    <a:pt x="2421666" y="0"/>
                  </a:cubicBezTo>
                  <a:lnTo>
                    <a:pt x="6659582" y="0"/>
                  </a:lnTo>
                  <a:cubicBezTo>
                    <a:pt x="7997553" y="0"/>
                    <a:pt x="9081248" y="531214"/>
                    <a:pt x="9081248" y="1187070"/>
                  </a:cubicBezTo>
                  <a:lnTo>
                    <a:pt x="9081248" y="6232116"/>
                  </a:lnTo>
                  <a:cubicBezTo>
                    <a:pt x="9081248" y="6887973"/>
                    <a:pt x="7997553" y="7419186"/>
                    <a:pt x="6659582" y="7419186"/>
                  </a:cubicBezTo>
                  <a:close/>
                </a:path>
              </a:pathLst>
            </a:custGeom>
            <a:blipFill>
              <a:blip r:embed="rId2"/>
              <a:stretch>
                <a:fillRect l="-11311" r="-11311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fbc24b6-e1dc-4d24-8633-3857d3dded12">
      <Terms xmlns="http://schemas.microsoft.com/office/infopath/2007/PartnerControls"/>
    </lcf76f155ced4ddcb4097134ff3c332f>
    <TaxCatchAll xmlns="4d578f28-480c-40d1-978b-b2ce691c940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6FAF376DE73E428759B010C5AFE5DB" ma:contentTypeVersion="15" ma:contentTypeDescription="Crée un document." ma:contentTypeScope="" ma:versionID="f39cf59f5eeed4423587457d799b9541">
  <xsd:schema xmlns:xsd="http://www.w3.org/2001/XMLSchema" xmlns:xs="http://www.w3.org/2001/XMLSchema" xmlns:p="http://schemas.microsoft.com/office/2006/metadata/properties" xmlns:ns2="6fbc24b6-e1dc-4d24-8633-3857d3dded12" xmlns:ns3="4d578f28-480c-40d1-978b-b2ce691c9408" targetNamespace="http://schemas.microsoft.com/office/2006/metadata/properties" ma:root="true" ma:fieldsID="495e5e809180fa6e8085940ccde383ea" ns2:_="" ns3:_="">
    <xsd:import namespace="6fbc24b6-e1dc-4d24-8633-3857d3dded12"/>
    <xsd:import namespace="4d578f28-480c-40d1-978b-b2ce691c94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bc24b6-e1dc-4d24-8633-3857d3dded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0e5592a8-01dd-40c2-9fbc-a0544b33a3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578f28-480c-40d1-978b-b2ce691c940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d38c577-d132-46a3-8c21-ba703b60df3e}" ma:internalName="TaxCatchAll" ma:showField="CatchAllData" ma:web="4d578f28-480c-40d1-978b-b2ce691c94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69B21E-1B71-4438-B6C4-C64559D666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BCA41D-62F9-40D8-9FB7-95362D9581B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fbc24b6-e1dc-4d24-8633-3857d3dded12"/>
    <ds:schemaRef ds:uri="http://purl.org/dc/elements/1.1/"/>
    <ds:schemaRef ds:uri="http://schemas.microsoft.com/office/2006/metadata/properties"/>
    <ds:schemaRef ds:uri="4d578f28-480c-40d1-978b-b2ce691c940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3F555C9-39CF-4D58-93E1-53968019E7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bc24b6-e1dc-4d24-8633-3857d3dded12"/>
    <ds:schemaRef ds:uri="4d578f28-480c-40d1-978b-b2ce691c94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1254</Words>
  <Application>Microsoft Office PowerPoint</Application>
  <PresentationFormat>Personnalisé</PresentationFormat>
  <Paragraphs>387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Calibri</vt:lpstr>
      <vt:lpstr>Open Sans 1</vt:lpstr>
      <vt:lpstr>Arial Bold</vt:lpstr>
      <vt:lpstr>Open Sans 1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 2025 NDM</dc:title>
  <dc:creator>Service des Communications</dc:creator>
  <cp:lastModifiedBy>Adjoint(e)</cp:lastModifiedBy>
  <cp:revision>7</cp:revision>
  <dcterms:created xsi:type="dcterms:W3CDTF">2006-08-16T00:00:00Z</dcterms:created>
  <dcterms:modified xsi:type="dcterms:W3CDTF">2024-12-16T16:46:36Z</dcterms:modified>
  <dc:identifier>DAGUaTPQS0w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0x010100056FAF376DE73E428759B010C5AFE5DB</vt:lpwstr>
  </property>
  <property fmtid="{D5CDD505-2E9C-101B-9397-08002B2CF9AE}" pid="3" name="MediaServiceImageTags">
    <vt:lpwstr/>
  </property>
</Properties>
</file>